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tiff" ContentType="image/tiff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0"/>
  </p:notesMasterIdLst>
  <p:handoutMasterIdLst>
    <p:handoutMasterId r:id="rId21"/>
  </p:handoutMasterIdLst>
  <p:sldIdLst>
    <p:sldId id="269" r:id="rId2"/>
    <p:sldId id="338" r:id="rId3"/>
    <p:sldId id="321" r:id="rId4"/>
    <p:sldId id="322" r:id="rId5"/>
    <p:sldId id="324" r:id="rId6"/>
    <p:sldId id="325" r:id="rId7"/>
    <p:sldId id="326" r:id="rId8"/>
    <p:sldId id="328" r:id="rId9"/>
    <p:sldId id="327" r:id="rId10"/>
    <p:sldId id="329" r:id="rId11"/>
    <p:sldId id="330" r:id="rId12"/>
    <p:sldId id="331" r:id="rId13"/>
    <p:sldId id="332" r:id="rId14"/>
    <p:sldId id="333" r:id="rId15"/>
    <p:sldId id="334" r:id="rId16"/>
    <p:sldId id="335" r:id="rId17"/>
    <p:sldId id="336" r:id="rId18"/>
    <p:sldId id="337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00823B"/>
    <a:srgbClr val="FF66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29" autoAdjust="0"/>
    <p:restoredTop sz="93190" autoAdjust="0"/>
  </p:normalViewPr>
  <p:slideViewPr>
    <p:cSldViewPr>
      <p:cViewPr varScale="1">
        <p:scale>
          <a:sx n="64" d="100"/>
          <a:sy n="64" d="100"/>
        </p:scale>
        <p:origin x="-1464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46" y="18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2" d="100"/>
          <a:sy n="52" d="100"/>
        </p:scale>
        <p:origin x="-2892" y="-108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D75E5B-80F2-4A17-9C49-01818AE05DD8}" type="datetimeFigureOut">
              <a:rPr lang="ru-RU" smtClean="0"/>
              <a:pPr/>
              <a:t>27.12.2018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309210-C420-4977-AA0E-58EF051F7C1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5BB9CE-0625-4690-812E-7460AD5FA11F}" type="datetimeFigureOut">
              <a:rPr lang="ru-RU" smtClean="0"/>
              <a:pPr/>
              <a:t>27.12.2018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1E86E7-BA30-4EE6-AF49-EA1BE26031C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475210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31E86E7-BA30-4EE6-AF49-EA1BE26031C9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C0299-3E63-4DF9-8FC2-4EF80C0BEBED}" type="datetimeFigureOut">
              <a:rPr lang="ru-RU" smtClean="0"/>
              <a:pPr/>
              <a:t>27.12.2018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3C47F-93C7-47C5-BF88-B95639FE75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C0299-3E63-4DF9-8FC2-4EF80C0BEBED}" type="datetimeFigureOut">
              <a:rPr lang="ru-RU" smtClean="0"/>
              <a:pPr/>
              <a:t>27.12.2018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3C47F-93C7-47C5-BF88-B95639FE75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C0299-3E63-4DF9-8FC2-4EF80C0BEBED}" type="datetimeFigureOut">
              <a:rPr lang="ru-RU" smtClean="0"/>
              <a:pPr/>
              <a:t>27.12.2018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3C47F-93C7-47C5-BF88-B95639FE75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C0299-3E63-4DF9-8FC2-4EF80C0BEBED}" type="datetimeFigureOut">
              <a:rPr lang="ru-RU" smtClean="0"/>
              <a:pPr/>
              <a:t>27.12.2018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3C47F-93C7-47C5-BF88-B95639FE75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C0299-3E63-4DF9-8FC2-4EF80C0BEBED}" type="datetimeFigureOut">
              <a:rPr lang="ru-RU" smtClean="0"/>
              <a:pPr/>
              <a:t>27.12.2018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3C47F-93C7-47C5-BF88-B95639FE75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C0299-3E63-4DF9-8FC2-4EF80C0BEBED}" type="datetimeFigureOut">
              <a:rPr lang="ru-RU" smtClean="0"/>
              <a:pPr/>
              <a:t>27.12.2018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3C47F-93C7-47C5-BF88-B95639FE75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C0299-3E63-4DF9-8FC2-4EF80C0BEBED}" type="datetimeFigureOut">
              <a:rPr lang="ru-RU" smtClean="0"/>
              <a:pPr/>
              <a:t>27.12.2018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3C47F-93C7-47C5-BF88-B95639FE75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C0299-3E63-4DF9-8FC2-4EF80C0BEBED}" type="datetimeFigureOut">
              <a:rPr lang="ru-RU" smtClean="0"/>
              <a:pPr/>
              <a:t>27.12.2018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3C47F-93C7-47C5-BF88-B95639FE75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C0299-3E63-4DF9-8FC2-4EF80C0BEBED}" type="datetimeFigureOut">
              <a:rPr lang="ru-RU" smtClean="0"/>
              <a:pPr/>
              <a:t>27.12.2018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3C47F-93C7-47C5-BF88-B95639FE75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C0299-3E63-4DF9-8FC2-4EF80C0BEBED}" type="datetimeFigureOut">
              <a:rPr lang="ru-RU" smtClean="0"/>
              <a:pPr/>
              <a:t>27.12.2018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3C47F-93C7-47C5-BF88-B95639FE75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9C0299-3E63-4DF9-8FC2-4EF80C0BEBED}" type="datetimeFigureOut">
              <a:rPr lang="ru-RU" smtClean="0"/>
              <a:pPr/>
              <a:t>27.12.2018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13C47F-93C7-47C5-BF88-B95639FE75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9C0299-3E63-4DF9-8FC2-4EF80C0BEBED}" type="datetimeFigureOut">
              <a:rPr lang="ru-RU" smtClean="0"/>
              <a:pPr/>
              <a:t>27.12.2018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13C47F-93C7-47C5-BF88-B95639FE752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.tif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4.jpeg"/><Relationship Id="rId4" Type="http://schemas.openxmlformats.org/officeDocument/2006/relationships/image" Target="../media/image1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7.png"/><Relationship Id="rId5" Type="http://schemas.openxmlformats.org/officeDocument/2006/relationships/image" Target="../media/image3.png"/><Relationship Id="rId4" Type="http://schemas.openxmlformats.org/officeDocument/2006/relationships/oleObject" Target="../embeddings/oleObject1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.tiff"/><Relationship Id="rId7" Type="http://schemas.openxmlformats.org/officeDocument/2006/relationships/image" Target="../media/image21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3.png"/><Relationship Id="rId9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28794" y="357166"/>
            <a:ext cx="6415078" cy="1571635"/>
          </a:xfrm>
          <a:ln>
            <a:noFill/>
          </a:ln>
        </p:spPr>
        <p:txBody>
          <a:bodyPr>
            <a:noAutofit/>
          </a:bodyPr>
          <a:lstStyle/>
          <a:p>
            <a:r>
              <a:rPr lang="ru-RU" sz="3000" b="1" dirty="0">
                <a:latin typeface="+mn-lt"/>
              </a:rPr>
              <a:t>ФГБНУ «ВСЕРОССИЙСКИЙ НАУЧНО- ИССЛЕДОВАТЕЛЬСКИЙ ИНСТИТУТ ЗАЩИТЫ РАСТЕНИЙ»</a:t>
            </a:r>
          </a:p>
        </p:txBody>
      </p:sp>
      <p:pic>
        <p:nvPicPr>
          <p:cNvPr id="4" name="Picture 2" descr="D:\ЭкоПроект НТ\товарный знак\Окончательный вариант товарного знака 8 на 8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2430711"/>
            <a:ext cx="7358114" cy="3141429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857224" y="433602"/>
            <a:ext cx="1174842" cy="17045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8715404" y="214290"/>
            <a:ext cx="285752" cy="6072230"/>
          </a:xfrm>
          <a:prstGeom prst="rect">
            <a:avLst/>
          </a:prstGeom>
          <a:gradFill flip="none" rotWithShape="1">
            <a:gsLst>
              <a:gs pos="0">
                <a:srgbClr val="92D050"/>
              </a:gs>
              <a:gs pos="70000">
                <a:srgbClr val="9CB86E">
                  <a:alpha val="60000"/>
                </a:srgbClr>
              </a:gs>
              <a:gs pos="100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214282" y="6429396"/>
            <a:ext cx="6215106" cy="285752"/>
          </a:xfrm>
          <a:prstGeom prst="rect">
            <a:avLst/>
          </a:prstGeom>
          <a:gradFill>
            <a:gsLst>
              <a:gs pos="0">
                <a:srgbClr val="92D050"/>
              </a:gs>
              <a:gs pos="70000">
                <a:srgbClr val="9CB86E">
                  <a:alpha val="60000"/>
                </a:srgbClr>
              </a:gs>
              <a:gs pos="100000">
                <a:schemeClr val="bg1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1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4505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43702" y="5844307"/>
            <a:ext cx="2000264" cy="585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TextBox 11"/>
          <p:cNvSpPr txBox="1"/>
          <p:nvPr/>
        </p:nvSpPr>
        <p:spPr>
          <a:xfrm>
            <a:off x="6572264" y="6324921"/>
            <a:ext cx="2428892" cy="461665"/>
          </a:xfrm>
          <a:prstGeom prst="rect">
            <a:avLst/>
          </a:prstGeom>
          <a:noFill/>
          <a:effectLst>
            <a:outerShdw blurRad="50800" dist="50800" dir="5400000" sx="2000" sy="2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b="1" dirty="0">
                <a:ln w="12700">
                  <a:noFill/>
                  <a:prstDash val="solid"/>
                </a:ln>
                <a:solidFill>
                  <a:srgbClr val="FF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8 (473) 228-60-60</a:t>
            </a:r>
            <a:endParaRPr lang="ru-RU" sz="2400" b="1" dirty="0">
              <a:ln w="12700">
                <a:noFill/>
                <a:prstDash val="solid"/>
              </a:ln>
              <a:solidFill>
                <a:srgbClr val="FF66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8715404" y="214290"/>
            <a:ext cx="285752" cy="6072230"/>
          </a:xfrm>
          <a:prstGeom prst="rect">
            <a:avLst/>
          </a:prstGeom>
          <a:gradFill flip="none" rotWithShape="1">
            <a:gsLst>
              <a:gs pos="0">
                <a:srgbClr val="92D050"/>
              </a:gs>
              <a:gs pos="70000">
                <a:srgbClr val="9CB86E">
                  <a:alpha val="60000"/>
                </a:srgbClr>
              </a:gs>
              <a:gs pos="100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505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3702" y="5844307"/>
            <a:ext cx="2000264" cy="585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 descr="D:\ЭкоПроект НТ\товарный знак\Окончательный вариант товарного знака 8 на 8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85729"/>
            <a:ext cx="1857388" cy="792982"/>
          </a:xfrm>
          <a:prstGeom prst="rect">
            <a:avLst/>
          </a:prstGeom>
          <a:noFill/>
        </p:spPr>
      </p:pic>
      <p:sp>
        <p:nvSpPr>
          <p:cNvPr id="13" name="TextBox 12"/>
          <p:cNvSpPr txBox="1"/>
          <p:nvPr/>
        </p:nvSpPr>
        <p:spPr>
          <a:xfrm>
            <a:off x="6572264" y="6324921"/>
            <a:ext cx="2428892" cy="461665"/>
          </a:xfrm>
          <a:prstGeom prst="rect">
            <a:avLst/>
          </a:prstGeom>
          <a:noFill/>
          <a:effectLst>
            <a:outerShdw blurRad="50800" dist="50800" dir="5400000" sx="2000" sy="2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ln w="12700">
                  <a:noFill/>
                  <a:prstDash val="solid"/>
                </a:ln>
                <a:solidFill>
                  <a:srgbClr val="FF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8 (473) 228-60-60</a:t>
            </a:r>
            <a:endParaRPr lang="ru-RU" sz="2400" b="1" dirty="0">
              <a:ln w="12700">
                <a:noFill/>
                <a:prstDash val="solid"/>
              </a:ln>
              <a:solidFill>
                <a:srgbClr val="FF66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28662" y="2786058"/>
            <a:ext cx="1500198" cy="785818"/>
          </a:xfrm>
          <a:prstGeom prst="rect">
            <a:avLst/>
          </a:prstGeom>
          <a:solidFill>
            <a:srgbClr val="FFFF0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РЕГУЛЯТОРЫ РОСТА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5643570" y="571480"/>
            <a:ext cx="2214578" cy="2428892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ОРГАНИЧЕСКИЕ (натуральные)</a:t>
            </a:r>
          </a:p>
          <a:p>
            <a:pPr marL="360000"/>
            <a:endParaRPr lang="ru-RU" sz="500" b="1" dirty="0" smtClean="0">
              <a:solidFill>
                <a:schemeClr val="tx1"/>
              </a:solidFill>
            </a:endParaRPr>
          </a:p>
          <a:p>
            <a:pPr marL="108000">
              <a:buFont typeface="Wingdings" pitchFamily="2" charset="2"/>
              <a:buChar char="ü"/>
            </a:pPr>
            <a:r>
              <a:rPr lang="ru-RU" sz="1400" b="1" dirty="0" smtClean="0">
                <a:solidFill>
                  <a:schemeClr val="tx1"/>
                </a:solidFill>
              </a:rPr>
              <a:t> СТИММУНОЛ ЕФ,</a:t>
            </a:r>
          </a:p>
          <a:p>
            <a:pPr marL="108000">
              <a:buFont typeface="Wingdings" pitchFamily="2" charset="2"/>
              <a:buChar char="ü"/>
            </a:pPr>
            <a:r>
              <a:rPr lang="ru-RU" sz="1400" b="1" dirty="0" err="1" smtClean="0">
                <a:solidFill>
                  <a:schemeClr val="tx1"/>
                </a:solidFill>
              </a:rPr>
              <a:t>Азоризин</a:t>
            </a:r>
            <a:r>
              <a:rPr lang="ru-RU" sz="1400" b="1" dirty="0" smtClean="0">
                <a:solidFill>
                  <a:schemeClr val="tx1"/>
                </a:solidFill>
              </a:rPr>
              <a:t>, </a:t>
            </a:r>
          </a:p>
          <a:p>
            <a:pPr marL="108000">
              <a:buFont typeface="Wingdings" pitchFamily="2" charset="2"/>
              <a:buChar char="ü"/>
            </a:pPr>
            <a:r>
              <a:rPr lang="ru-RU" sz="1400" b="1" dirty="0" err="1" smtClean="0">
                <a:solidFill>
                  <a:schemeClr val="tx1"/>
                </a:solidFill>
              </a:rPr>
              <a:t>Ризоагрин</a:t>
            </a:r>
            <a:r>
              <a:rPr lang="ru-RU" sz="1400" b="1" dirty="0" smtClean="0">
                <a:solidFill>
                  <a:schemeClr val="tx1"/>
                </a:solidFill>
              </a:rPr>
              <a:t>, </a:t>
            </a:r>
          </a:p>
          <a:p>
            <a:pPr marL="108000">
              <a:buFont typeface="Wingdings" pitchFamily="2" charset="2"/>
              <a:buChar char="ü"/>
            </a:pPr>
            <a:r>
              <a:rPr lang="ru-RU" sz="1400" b="1" dirty="0" err="1" smtClean="0">
                <a:solidFill>
                  <a:schemeClr val="tx1"/>
                </a:solidFill>
              </a:rPr>
              <a:t>БиоВайс</a:t>
            </a:r>
            <a:r>
              <a:rPr lang="ru-RU" sz="1400" b="1" dirty="0" smtClean="0">
                <a:solidFill>
                  <a:schemeClr val="tx1"/>
                </a:solidFill>
              </a:rPr>
              <a:t>, </a:t>
            </a:r>
          </a:p>
          <a:p>
            <a:pPr marL="108000">
              <a:buFont typeface="Wingdings" pitchFamily="2" charset="2"/>
              <a:buChar char="ü"/>
            </a:pPr>
            <a:r>
              <a:rPr lang="ru-RU" sz="1400" b="1" dirty="0" err="1" smtClean="0">
                <a:solidFill>
                  <a:schemeClr val="tx1"/>
                </a:solidFill>
              </a:rPr>
              <a:t>Мизорин</a:t>
            </a:r>
            <a:r>
              <a:rPr lang="ru-RU" sz="1400" b="1" dirty="0" smtClean="0">
                <a:solidFill>
                  <a:schemeClr val="tx1"/>
                </a:solidFill>
              </a:rPr>
              <a:t>,</a:t>
            </a:r>
          </a:p>
          <a:p>
            <a:pPr marL="108000">
              <a:buFont typeface="Wingdings" pitchFamily="2" charset="2"/>
              <a:buChar char="ü"/>
            </a:pPr>
            <a:r>
              <a:rPr lang="ru-RU" sz="1400" b="1" dirty="0" err="1" smtClean="0">
                <a:solidFill>
                  <a:schemeClr val="tx1"/>
                </a:solidFill>
              </a:rPr>
              <a:t>Силк</a:t>
            </a:r>
            <a:r>
              <a:rPr lang="ru-RU" sz="1400" b="1" dirty="0" smtClean="0">
                <a:solidFill>
                  <a:schemeClr val="tx1"/>
                </a:solidFill>
              </a:rPr>
              <a:t>, </a:t>
            </a:r>
          </a:p>
          <a:p>
            <a:pPr marL="108000">
              <a:buFont typeface="Wingdings" pitchFamily="2" charset="2"/>
              <a:buChar char="ü"/>
            </a:pPr>
            <a:r>
              <a:rPr lang="ru-RU" sz="1400" b="1" dirty="0" err="1" smtClean="0">
                <a:solidFill>
                  <a:schemeClr val="tx1"/>
                </a:solidFill>
              </a:rPr>
              <a:t>Новосил</a:t>
            </a:r>
            <a:r>
              <a:rPr lang="ru-RU" sz="1400" b="1" dirty="0" smtClean="0">
                <a:solidFill>
                  <a:schemeClr val="tx1"/>
                </a:solidFill>
              </a:rPr>
              <a:t> и др.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5643570" y="3286124"/>
            <a:ext cx="2214578" cy="2428892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ХИМИЧЕСКИЕ (синтезированные)</a:t>
            </a:r>
          </a:p>
          <a:p>
            <a:pPr marL="95250">
              <a:buFont typeface="Wingdings" pitchFamily="2" charset="2"/>
              <a:buChar char="ü"/>
            </a:pPr>
            <a:r>
              <a:rPr lang="ru-RU" sz="1400" b="1" dirty="0" smtClean="0">
                <a:solidFill>
                  <a:schemeClr val="tx1"/>
                </a:solidFill>
              </a:rPr>
              <a:t> </a:t>
            </a:r>
            <a:r>
              <a:rPr lang="ru-RU" sz="1400" b="1" dirty="0" err="1" smtClean="0">
                <a:solidFill>
                  <a:schemeClr val="tx1"/>
                </a:solidFill>
              </a:rPr>
              <a:t>Фитомаг</a:t>
            </a:r>
            <a:r>
              <a:rPr lang="ru-RU" sz="1400" b="1" dirty="0" smtClean="0">
                <a:solidFill>
                  <a:schemeClr val="tx1"/>
                </a:solidFill>
              </a:rPr>
              <a:t>, </a:t>
            </a:r>
          </a:p>
          <a:p>
            <a:pPr marL="95250">
              <a:buFont typeface="Wingdings" pitchFamily="2" charset="2"/>
              <a:buChar char="ü"/>
            </a:pPr>
            <a:r>
              <a:rPr lang="ru-RU" sz="1400" b="1" dirty="0" err="1" smtClean="0">
                <a:solidFill>
                  <a:schemeClr val="tx1"/>
                </a:solidFill>
              </a:rPr>
              <a:t>Фитомаг-Эко</a:t>
            </a:r>
            <a:r>
              <a:rPr lang="ru-RU" sz="1400" b="1" dirty="0" smtClean="0">
                <a:solidFill>
                  <a:schemeClr val="tx1"/>
                </a:solidFill>
              </a:rPr>
              <a:t>,</a:t>
            </a:r>
          </a:p>
          <a:p>
            <a:pPr marL="95250">
              <a:buFont typeface="Wingdings" pitchFamily="2" charset="2"/>
              <a:buChar char="ü"/>
            </a:pPr>
            <a:r>
              <a:rPr lang="ru-RU" sz="1400" b="1" dirty="0" err="1" smtClean="0">
                <a:solidFill>
                  <a:schemeClr val="tx1"/>
                </a:solidFill>
              </a:rPr>
              <a:t>Адамантан</a:t>
            </a:r>
            <a:r>
              <a:rPr lang="ru-RU" sz="1400" b="1" dirty="0" smtClean="0">
                <a:solidFill>
                  <a:schemeClr val="tx1"/>
                </a:solidFill>
              </a:rPr>
              <a:t>,</a:t>
            </a:r>
          </a:p>
          <a:p>
            <a:pPr marL="95250">
              <a:buFont typeface="Wingdings" pitchFamily="2" charset="2"/>
              <a:buChar char="ü"/>
            </a:pPr>
            <a:r>
              <a:rPr lang="ru-RU" sz="1400" b="1" dirty="0" err="1" smtClean="0">
                <a:solidFill>
                  <a:schemeClr val="tx1"/>
                </a:solidFill>
              </a:rPr>
              <a:t>Атоник</a:t>
            </a:r>
            <a:r>
              <a:rPr lang="ru-RU" sz="1400" b="1" dirty="0" smtClean="0">
                <a:solidFill>
                  <a:schemeClr val="tx1"/>
                </a:solidFill>
              </a:rPr>
              <a:t> Плюс, </a:t>
            </a:r>
          </a:p>
          <a:p>
            <a:pPr marL="95250">
              <a:buFont typeface="Wingdings" pitchFamily="2" charset="2"/>
              <a:buChar char="ü"/>
            </a:pPr>
            <a:r>
              <a:rPr lang="ru-RU" sz="1400" b="1" dirty="0" err="1" smtClean="0">
                <a:solidFill>
                  <a:schemeClr val="tx1"/>
                </a:solidFill>
              </a:rPr>
              <a:t>Артафит</a:t>
            </a:r>
            <a:r>
              <a:rPr lang="ru-RU" sz="1400" b="1" dirty="0" smtClean="0">
                <a:solidFill>
                  <a:schemeClr val="tx1"/>
                </a:solidFill>
              </a:rPr>
              <a:t>,</a:t>
            </a:r>
          </a:p>
          <a:p>
            <a:pPr marL="95250">
              <a:buFont typeface="Wingdings" pitchFamily="2" charset="2"/>
              <a:buChar char="ü"/>
            </a:pPr>
            <a:r>
              <a:rPr lang="ru-RU" sz="1400" b="1" dirty="0" err="1" smtClean="0">
                <a:solidFill>
                  <a:schemeClr val="tx1"/>
                </a:solidFill>
              </a:rPr>
              <a:t>Ретацел</a:t>
            </a:r>
            <a:r>
              <a:rPr lang="ru-RU" sz="1400" b="1" dirty="0" smtClean="0">
                <a:solidFill>
                  <a:schemeClr val="tx1"/>
                </a:solidFill>
              </a:rPr>
              <a:t>, </a:t>
            </a:r>
          </a:p>
          <a:p>
            <a:pPr marL="95250">
              <a:buFont typeface="Wingdings" pitchFamily="2" charset="2"/>
              <a:buChar char="ü"/>
            </a:pPr>
            <a:r>
              <a:rPr lang="ru-RU" sz="1400" b="1" dirty="0" err="1" smtClean="0">
                <a:solidFill>
                  <a:schemeClr val="tx1"/>
                </a:solidFill>
              </a:rPr>
              <a:t>Амбиол</a:t>
            </a:r>
            <a:r>
              <a:rPr lang="ru-RU" sz="1400" b="1" dirty="0" smtClean="0">
                <a:solidFill>
                  <a:schemeClr val="tx1"/>
                </a:solidFill>
              </a:rPr>
              <a:t> и др.</a:t>
            </a:r>
            <a:endParaRPr lang="ru-RU" sz="1400" b="1" dirty="0">
              <a:solidFill>
                <a:schemeClr val="tx1"/>
              </a:solidFill>
            </a:endParaRPr>
          </a:p>
        </p:txBody>
      </p:sp>
      <p:sp>
        <p:nvSpPr>
          <p:cNvPr id="23" name="Стрелка вправо 22"/>
          <p:cNvSpPr/>
          <p:nvPr/>
        </p:nvSpPr>
        <p:spPr>
          <a:xfrm rot="2677754">
            <a:off x="1889291" y="3979393"/>
            <a:ext cx="846154" cy="428628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право 23"/>
          <p:cNvSpPr/>
          <p:nvPr/>
        </p:nvSpPr>
        <p:spPr>
          <a:xfrm rot="19162339">
            <a:off x="1897248" y="2003475"/>
            <a:ext cx="826878" cy="428628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2857488" y="1428736"/>
            <a:ext cx="1785950" cy="1000132"/>
          </a:xfrm>
          <a:prstGeom prst="rect">
            <a:avLst/>
          </a:prstGeom>
          <a:solidFill>
            <a:srgbClr val="92D05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СТИМУЛЯТОРЫ РОСТА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857488" y="4143380"/>
            <a:ext cx="1785950" cy="10001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ИНГИБИТОРЫ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7" name="Стрелка вправо 16"/>
          <p:cNvSpPr/>
          <p:nvPr/>
        </p:nvSpPr>
        <p:spPr>
          <a:xfrm rot="2677754">
            <a:off x="4768843" y="3021483"/>
            <a:ext cx="846154" cy="428628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Стрелка вправо 18"/>
          <p:cNvSpPr/>
          <p:nvPr/>
        </p:nvSpPr>
        <p:spPr>
          <a:xfrm rot="19162339">
            <a:off x="4776800" y="1496939"/>
            <a:ext cx="826878" cy="428628"/>
          </a:xfrm>
          <a:prstGeom prst="rightArrow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214282" y="6429396"/>
            <a:ext cx="6215106" cy="285752"/>
          </a:xfrm>
          <a:prstGeom prst="rect">
            <a:avLst/>
          </a:prstGeom>
          <a:gradFill>
            <a:gsLst>
              <a:gs pos="0">
                <a:srgbClr val="92D050"/>
              </a:gs>
              <a:gs pos="70000">
                <a:srgbClr val="9CB86E">
                  <a:alpha val="60000"/>
                </a:srgbClr>
              </a:gs>
              <a:gs pos="100000">
                <a:schemeClr val="bg1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2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8715404" y="214290"/>
            <a:ext cx="285752" cy="6072230"/>
          </a:xfrm>
          <a:prstGeom prst="rect">
            <a:avLst/>
          </a:prstGeom>
          <a:gradFill flip="none" rotWithShape="1">
            <a:gsLst>
              <a:gs pos="0">
                <a:srgbClr val="92D050"/>
              </a:gs>
              <a:gs pos="70000">
                <a:srgbClr val="9CB86E">
                  <a:alpha val="60000"/>
                </a:srgbClr>
              </a:gs>
              <a:gs pos="100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505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3702" y="5844307"/>
            <a:ext cx="2000264" cy="585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 descr="D:\ЭкоПроект НТ\товарный знак\Окончательный вариант товарного знака 8 на 8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85729"/>
            <a:ext cx="1857388" cy="792982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642910" y="1428736"/>
            <a:ext cx="80010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>
              <a:buFont typeface="Wingdings" pitchFamily="2" charset="2"/>
              <a:buChar char="ü"/>
            </a:pPr>
            <a:r>
              <a:rPr lang="ru-RU" sz="2000" b="1" dirty="0" smtClean="0"/>
              <a:t>до 2011 </a:t>
            </a:r>
            <a:r>
              <a:rPr lang="ru-RU" sz="2000" b="1" dirty="0"/>
              <a:t>год – РАЗРАБОТКА ПРЕПАРАТА СТИММУНОЛ ЕФ В ФГБНУ «ВНИИЗР</a:t>
            </a:r>
            <a:r>
              <a:rPr lang="ru-RU" sz="2000" b="1" dirty="0" smtClean="0"/>
              <a:t>»</a:t>
            </a:r>
            <a:endParaRPr lang="ru-RU" sz="20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642910" y="2428868"/>
            <a:ext cx="8001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>
              <a:buFont typeface="Wingdings" pitchFamily="2" charset="2"/>
              <a:buChar char="ü"/>
            </a:pPr>
            <a:r>
              <a:rPr lang="ru-RU" sz="2000" b="1" dirty="0" smtClean="0"/>
              <a:t>до 2013 </a:t>
            </a:r>
            <a:r>
              <a:rPr lang="ru-RU" sz="2000" b="1" dirty="0"/>
              <a:t>гг. - </a:t>
            </a:r>
            <a:r>
              <a:rPr lang="ru-RU" sz="2000" b="1" dirty="0" smtClean="0"/>
              <a:t>РАЗРАБОТКА ТЕХНОЛОГИЧЕСКИХ РЕГЛАМЕНТОВ ПРИМЕНЕНИЯ ПРЕПАРАТА СТИММУНОЛ ЕФ НА ОСНОВНЫХ СЕЛЬСКОХОЗЯЙСТВЕННЫХ КУЛЬТУРАХ </a:t>
            </a:r>
            <a:endParaRPr lang="ru-RU" sz="20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642910" y="4714884"/>
            <a:ext cx="80010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>
              <a:buFont typeface="Wingdings" pitchFamily="2" charset="2"/>
              <a:buChar char="ü"/>
            </a:pPr>
            <a:r>
              <a:rPr lang="ru-RU" sz="2000" b="1" dirty="0"/>
              <a:t> </a:t>
            </a:r>
            <a:r>
              <a:rPr lang="ru-RU" sz="2000" b="1" dirty="0" smtClean="0"/>
              <a:t>с 2013 </a:t>
            </a:r>
            <a:r>
              <a:rPr lang="ru-RU" sz="2000" b="1" dirty="0"/>
              <a:t>года – ПРЕПАРАТ ПРИМЕНЯЕТСЯ В ХОЗЯЙСТВАХ И ПОДТВЕРЖДАЕТ ЭФФЕКТИВНОСТЬ ЕЖЕГОДНЫМИ ПРОИЗВОДСТВЕННЫМИ </a:t>
            </a:r>
            <a:r>
              <a:rPr lang="ru-RU" sz="2000" b="1" dirty="0" smtClean="0"/>
              <a:t>ПРОВЕРКАМИ</a:t>
            </a:r>
            <a:endParaRPr lang="ru-RU" sz="2000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6572264" y="6324921"/>
            <a:ext cx="2428892" cy="461665"/>
          </a:xfrm>
          <a:prstGeom prst="rect">
            <a:avLst/>
          </a:prstGeom>
          <a:noFill/>
          <a:effectLst>
            <a:outerShdw blurRad="50800" dist="50800" dir="5400000" sx="2000" sy="2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b="1" dirty="0">
                <a:ln w="12700">
                  <a:noFill/>
                  <a:prstDash val="solid"/>
                </a:ln>
                <a:solidFill>
                  <a:srgbClr val="FF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8 (473) 228-60-60</a:t>
            </a:r>
            <a:endParaRPr lang="ru-RU" sz="2400" b="1" dirty="0">
              <a:ln w="12700">
                <a:noFill/>
                <a:prstDash val="solid"/>
              </a:ln>
              <a:solidFill>
                <a:srgbClr val="FF66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4282" y="6429396"/>
            <a:ext cx="6215106" cy="285752"/>
          </a:xfrm>
          <a:prstGeom prst="rect">
            <a:avLst/>
          </a:prstGeom>
          <a:gradFill>
            <a:gsLst>
              <a:gs pos="0">
                <a:srgbClr val="92D050"/>
              </a:gs>
              <a:gs pos="70000">
                <a:srgbClr val="9CB86E">
                  <a:alpha val="60000"/>
                </a:srgbClr>
              </a:gs>
              <a:gs pos="100000">
                <a:schemeClr val="bg1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3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42910" y="3714752"/>
            <a:ext cx="800105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363" indent="-360363">
              <a:buFont typeface="Wingdings" pitchFamily="2" charset="2"/>
              <a:buChar char="ü"/>
            </a:pPr>
            <a:r>
              <a:rPr lang="ru-RU" sz="2000" b="1" dirty="0"/>
              <a:t> </a:t>
            </a:r>
            <a:r>
              <a:rPr lang="ru-RU" sz="2000" b="1" dirty="0" smtClean="0"/>
              <a:t>2014</a:t>
            </a:r>
            <a:r>
              <a:rPr lang="ru-RU" sz="2000" b="1" dirty="0" smtClean="0">
                <a:solidFill>
                  <a:srgbClr val="FF0000"/>
                </a:solidFill>
              </a:rPr>
              <a:t> </a:t>
            </a:r>
            <a:r>
              <a:rPr lang="ru-RU" sz="2000" b="1" dirty="0" smtClean="0"/>
              <a:t>год – ПОЛУЧЕН ПАТЕНТ НА ИСПОЛЬЗОВАНИЕ ПРЕПАРАТА СТИММУНОЛ ЕФ</a:t>
            </a:r>
            <a:endParaRPr lang="ru-RU" sz="2000" b="1" dirty="0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8715404" y="214290"/>
            <a:ext cx="285752" cy="6072230"/>
          </a:xfrm>
          <a:prstGeom prst="rect">
            <a:avLst/>
          </a:prstGeom>
          <a:gradFill flip="none" rotWithShape="1">
            <a:gsLst>
              <a:gs pos="0">
                <a:srgbClr val="92D050"/>
              </a:gs>
              <a:gs pos="70000">
                <a:srgbClr val="9CB86E">
                  <a:alpha val="60000"/>
                </a:srgbClr>
              </a:gs>
              <a:gs pos="100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505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3702" y="5844307"/>
            <a:ext cx="2000264" cy="585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 descr="D:\ЭкоПроект НТ\товарный знак\Окончательный вариант товарного знака 8 на 8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85729"/>
            <a:ext cx="1857388" cy="792982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3357554" y="1482384"/>
            <a:ext cx="5286412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СТИММУНОЛ ЕФ ПРЕДСТАВЛЯЕТ СОБОЙ ИННОВАЦИОННЫЙ ПРОДУКТ В  РЯДУ САМЫХ ВЫСОКОЭФФЕКТИВНЫХ РЕГУЛЯТОРОВ РОСТА </a:t>
            </a:r>
            <a:r>
              <a:rPr lang="ru-RU" sz="2000" b="1" dirty="0" smtClean="0"/>
              <a:t>РАСТЕНИЙ</a:t>
            </a:r>
            <a:endParaRPr lang="ru-RU" sz="2000" b="1" dirty="0"/>
          </a:p>
          <a:p>
            <a:endParaRPr lang="ru-RU" sz="2000" b="1" dirty="0"/>
          </a:p>
          <a:p>
            <a:r>
              <a:rPr lang="ru-RU" sz="2000" b="1" dirty="0"/>
              <a:t>ПРЕПАРАТ ТЕХНОЛОГИЧЕН </a:t>
            </a:r>
            <a:r>
              <a:rPr lang="ru-RU" sz="2000" b="1" dirty="0" smtClean="0"/>
              <a:t>И ВЫСОКОРЕНТАБЕЛЕН</a:t>
            </a:r>
            <a:endParaRPr lang="ru-RU" sz="2000" b="1" dirty="0"/>
          </a:p>
          <a:p>
            <a:endParaRPr lang="ru-RU" sz="2000" b="1" dirty="0"/>
          </a:p>
          <a:p>
            <a:r>
              <a:rPr lang="ru-RU" sz="2000" b="1" dirty="0" smtClean="0"/>
              <a:t>ЭКОЛОГИЧЕСКИ АБСОЛЮТНО БЕЗОПАСЕН, Т.К. ИМЕЕТ БИОЛОГИЧЕСКОЕ ПРОИСХОЖДЕНИЕ. В ОСНОВЕ ЕГО  ИСПОЛЬЗУЮТСЯ ФИЗИОЛОГИЧЕСКИ АКТИВНЫЕ ВЕЩЕСТВА, ВЫДЕЛЕННЫЕ ИЗ БИОМАССЫ ОТСЕЛЕКТИРОВАННОГО КОМПОСТНОГО ЧЕРВЯ </a:t>
            </a:r>
            <a:r>
              <a:rPr lang="en-CA" sz="2000" b="1" dirty="0" smtClean="0"/>
              <a:t>EISENIA FETIDA</a:t>
            </a:r>
            <a:endParaRPr lang="ru-RU" sz="2000" b="1" dirty="0"/>
          </a:p>
        </p:txBody>
      </p:sp>
      <p:pic>
        <p:nvPicPr>
          <p:cNvPr id="15" name="Рисунок 14" descr="флакон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4244" y="1500174"/>
            <a:ext cx="2244682" cy="414338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572264" y="6324921"/>
            <a:ext cx="2428892" cy="461665"/>
          </a:xfrm>
          <a:prstGeom prst="rect">
            <a:avLst/>
          </a:prstGeom>
          <a:noFill/>
          <a:effectLst>
            <a:outerShdw blurRad="50800" dist="50800" dir="5400000" sx="2000" sy="2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b="1" dirty="0">
                <a:ln w="12700">
                  <a:noFill/>
                  <a:prstDash val="solid"/>
                </a:ln>
                <a:solidFill>
                  <a:srgbClr val="FF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8 (473) 228-60-60</a:t>
            </a:r>
            <a:endParaRPr lang="ru-RU" sz="2400" b="1" dirty="0">
              <a:ln w="12700">
                <a:noFill/>
                <a:prstDash val="solid"/>
              </a:ln>
              <a:solidFill>
                <a:srgbClr val="FF66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4282" y="6429396"/>
            <a:ext cx="6215106" cy="285752"/>
          </a:xfrm>
          <a:prstGeom prst="rect">
            <a:avLst/>
          </a:prstGeom>
          <a:gradFill>
            <a:gsLst>
              <a:gs pos="0">
                <a:srgbClr val="92D050"/>
              </a:gs>
              <a:gs pos="70000">
                <a:srgbClr val="9CB86E">
                  <a:alpha val="60000"/>
                </a:srgbClr>
              </a:gs>
              <a:gs pos="100000">
                <a:schemeClr val="bg1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4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8715404" y="214290"/>
            <a:ext cx="285752" cy="6072230"/>
          </a:xfrm>
          <a:prstGeom prst="rect">
            <a:avLst/>
          </a:prstGeom>
          <a:gradFill flip="none" rotWithShape="1">
            <a:gsLst>
              <a:gs pos="0">
                <a:srgbClr val="92D050"/>
              </a:gs>
              <a:gs pos="70000">
                <a:srgbClr val="9CB86E">
                  <a:alpha val="60000"/>
                </a:srgbClr>
              </a:gs>
              <a:gs pos="100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505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3702" y="5844307"/>
            <a:ext cx="2000264" cy="585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 descr="D:\ЭкоПроект НТ\товарный знак\Окончательный вариант товарного знака 8 на 8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85729"/>
            <a:ext cx="1857388" cy="792982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3357554" y="1469959"/>
            <a:ext cx="5286412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Calibri" pitchFamily="34" charset="0"/>
                <a:cs typeface="Calibri" pitchFamily="34" charset="0"/>
              </a:rPr>
              <a:t>СТИММУНОЛ ЕФ – ЭТО КОМПЛЕКС БИОЛОГИЧЕСКИ АКТИВНЫХ ВЕЩЕСТВ СОДЕРЖАЩИХ БОЛЕЕ 10 ОРГАНИЧЕСКИХ СОЕДИНЕНИЙ, ОБЛАДАЮЩИХ СИГНАЛЬНЫМ (ЭЛИСИТОРНЫМ) ДЕЙСТВИЕМ НА </a:t>
            </a:r>
            <a:r>
              <a:rPr lang="ru-RU" sz="2000" b="1" dirty="0" smtClean="0">
                <a:latin typeface="Calibri" pitchFamily="34" charset="0"/>
                <a:cs typeface="Calibri" pitchFamily="34" charset="0"/>
              </a:rPr>
              <a:t>РАСТЕНИЯ</a:t>
            </a:r>
            <a:endParaRPr lang="ru-RU" sz="2000" b="1" dirty="0">
              <a:latin typeface="Calibri" pitchFamily="34" charset="0"/>
              <a:cs typeface="Calibri" pitchFamily="34" charset="0"/>
            </a:endParaRPr>
          </a:p>
          <a:p>
            <a:endParaRPr lang="ru-RU" sz="2000" b="1" dirty="0" smtClean="0"/>
          </a:p>
          <a:p>
            <a:endParaRPr lang="ru-RU" sz="2000" b="1" dirty="0"/>
          </a:p>
          <a:p>
            <a:r>
              <a:rPr lang="ru-RU" sz="2000" b="1" dirty="0"/>
              <a:t>СОСТАВ</a:t>
            </a:r>
            <a:r>
              <a:rPr lang="en-US" sz="2000" b="1" dirty="0"/>
              <a:t>: </a:t>
            </a:r>
            <a:r>
              <a:rPr lang="ru-RU" sz="2000" b="1" dirty="0"/>
              <a:t>L-АМИНОКИСЛОТЫ</a:t>
            </a:r>
          </a:p>
          <a:p>
            <a:r>
              <a:rPr lang="ru-RU" sz="2000" b="1" dirty="0"/>
              <a:t>(ГЛИЦИН, ПРОЛИН, ВАЛИН,                                    ИЗОЛЕЙЦИН, ГЛУТАМИН, ФЕНИЛАЛАНИН, АРГИНИН),  АМИНЫ КАРБОНОВЫХ КИСЛОТ, НЕНАСЫЩЕННЫЕ ЖИРНЫЕ КИСЛОТЫ, </a:t>
            </a:r>
            <a:r>
              <a:rPr lang="ru-RU" sz="2000" b="1" dirty="0" smtClean="0"/>
              <a:t>ГЛЮКАНЫ</a:t>
            </a:r>
            <a:endParaRPr lang="ru-RU" sz="2000" b="1" dirty="0"/>
          </a:p>
        </p:txBody>
      </p:sp>
      <p:pic>
        <p:nvPicPr>
          <p:cNvPr id="15" name="Рисунок 14" descr="флакон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88463" y="1500174"/>
            <a:ext cx="2236243" cy="4143380"/>
          </a:xfrm>
          <a:prstGeom prst="rect">
            <a:avLst/>
          </a:prstGeom>
          <a:effectLst/>
        </p:spPr>
      </p:pic>
      <p:sp>
        <p:nvSpPr>
          <p:cNvPr id="10" name="TextBox 9"/>
          <p:cNvSpPr txBox="1"/>
          <p:nvPr/>
        </p:nvSpPr>
        <p:spPr>
          <a:xfrm>
            <a:off x="6572264" y="6324921"/>
            <a:ext cx="2428892" cy="461665"/>
          </a:xfrm>
          <a:prstGeom prst="rect">
            <a:avLst/>
          </a:prstGeom>
          <a:noFill/>
          <a:effectLst>
            <a:outerShdw blurRad="50800" dist="50800" dir="5400000" sx="2000" sy="2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b="1" dirty="0">
                <a:ln w="12700">
                  <a:noFill/>
                  <a:prstDash val="solid"/>
                </a:ln>
                <a:solidFill>
                  <a:srgbClr val="FF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8 (473) 228-60-60</a:t>
            </a:r>
            <a:endParaRPr lang="ru-RU" sz="2400" b="1" dirty="0">
              <a:ln w="12700">
                <a:noFill/>
                <a:prstDash val="solid"/>
              </a:ln>
              <a:solidFill>
                <a:srgbClr val="FF66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4282" y="6429396"/>
            <a:ext cx="6215106" cy="285752"/>
          </a:xfrm>
          <a:prstGeom prst="rect">
            <a:avLst/>
          </a:prstGeom>
          <a:gradFill>
            <a:gsLst>
              <a:gs pos="0">
                <a:srgbClr val="92D050"/>
              </a:gs>
              <a:gs pos="70000">
                <a:srgbClr val="9CB86E">
                  <a:alpha val="60000"/>
                </a:srgbClr>
              </a:gs>
              <a:gs pos="100000">
                <a:schemeClr val="bg1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5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8715404" y="214290"/>
            <a:ext cx="285752" cy="6072230"/>
          </a:xfrm>
          <a:prstGeom prst="rect">
            <a:avLst/>
          </a:prstGeom>
          <a:gradFill flip="none" rotWithShape="1">
            <a:gsLst>
              <a:gs pos="0">
                <a:srgbClr val="92D050"/>
              </a:gs>
              <a:gs pos="70000">
                <a:srgbClr val="9CB86E">
                  <a:alpha val="60000"/>
                </a:srgbClr>
              </a:gs>
              <a:gs pos="100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505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3702" y="5844307"/>
            <a:ext cx="2000264" cy="585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4" name="TextBox 13"/>
          <p:cNvSpPr txBox="1"/>
          <p:nvPr/>
        </p:nvSpPr>
        <p:spPr>
          <a:xfrm>
            <a:off x="3571868" y="357166"/>
            <a:ext cx="328614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200" b="1" dirty="0"/>
              <a:t>ДЕЙСТВИЕ ПРЕПАРАТА</a:t>
            </a:r>
          </a:p>
        </p:txBody>
      </p:sp>
      <p:pic>
        <p:nvPicPr>
          <p:cNvPr id="10" name="Рисунок 9" descr="21383878-close-up-of-small-plant-growing-up-from-soil-isolated-on-white-background-with-copy-space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2" y="3214686"/>
            <a:ext cx="1928826" cy="1814468"/>
          </a:xfrm>
          <a:prstGeom prst="rect">
            <a:avLst/>
          </a:prstGeom>
        </p:spPr>
      </p:pic>
      <p:pic>
        <p:nvPicPr>
          <p:cNvPr id="16" name="Рисунок 15" descr="флакон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4321065">
            <a:off x="445307" y="1475489"/>
            <a:ext cx="564799" cy="1046477"/>
          </a:xfrm>
          <a:prstGeom prst="rect">
            <a:avLst/>
          </a:prstGeom>
        </p:spPr>
      </p:pic>
      <p:pic>
        <p:nvPicPr>
          <p:cNvPr id="17" name="Рисунок 16" descr="hyaluronsaeur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71538" y="2357430"/>
            <a:ext cx="214313" cy="364652"/>
          </a:xfrm>
          <a:prstGeom prst="rect">
            <a:avLst/>
          </a:prstGeom>
        </p:spPr>
      </p:pic>
      <p:pic>
        <p:nvPicPr>
          <p:cNvPr id="18" name="Рисунок 17" descr="hyaluronsaeur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285852" y="2714620"/>
            <a:ext cx="214313" cy="364652"/>
          </a:xfrm>
          <a:prstGeom prst="rect">
            <a:avLst/>
          </a:prstGeom>
        </p:spPr>
      </p:pic>
      <p:pic>
        <p:nvPicPr>
          <p:cNvPr id="19" name="Рисунок 18" descr="hyaluronsaeure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00100" y="2928934"/>
            <a:ext cx="214313" cy="364652"/>
          </a:xfrm>
          <a:prstGeom prst="rect">
            <a:avLst/>
          </a:prstGeom>
        </p:spPr>
      </p:pic>
      <p:sp>
        <p:nvSpPr>
          <p:cNvPr id="21" name="Овальная выноска 20"/>
          <p:cNvSpPr/>
          <p:nvPr/>
        </p:nvSpPr>
        <p:spPr>
          <a:xfrm>
            <a:off x="2714612" y="1142984"/>
            <a:ext cx="1857388" cy="1214446"/>
          </a:xfrm>
          <a:prstGeom prst="wedgeEllipseCallout">
            <a:avLst/>
          </a:prstGeom>
          <a:noFill/>
          <a:ln w="889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иммунная</a:t>
            </a:r>
          </a:p>
          <a:p>
            <a:pPr algn="ctr"/>
            <a:r>
              <a:rPr lang="ru-RU" b="1" dirty="0">
                <a:solidFill>
                  <a:schemeClr val="tx1"/>
                </a:solidFill>
              </a:rPr>
              <a:t>система</a:t>
            </a:r>
          </a:p>
        </p:txBody>
      </p:sp>
      <p:sp>
        <p:nvSpPr>
          <p:cNvPr id="24" name="Стрелка вправо 23"/>
          <p:cNvSpPr/>
          <p:nvPr/>
        </p:nvSpPr>
        <p:spPr>
          <a:xfrm rot="19487670">
            <a:off x="1783764" y="2436184"/>
            <a:ext cx="1217193" cy="631952"/>
          </a:xfrm>
          <a:prstGeom prst="rightArrow">
            <a:avLst>
              <a:gd name="adj1" fmla="val 50000"/>
              <a:gd name="adj2" fmla="val 72288"/>
            </a:avLst>
          </a:prstGeom>
          <a:noFill/>
          <a:ln w="508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</a:rPr>
              <a:t>сигнальные системы</a:t>
            </a:r>
          </a:p>
        </p:txBody>
      </p:sp>
      <p:sp>
        <p:nvSpPr>
          <p:cNvPr id="25" name="Стрелка вправо 24"/>
          <p:cNvSpPr/>
          <p:nvPr/>
        </p:nvSpPr>
        <p:spPr>
          <a:xfrm rot="2099377">
            <a:off x="1714041" y="3770978"/>
            <a:ext cx="1472812" cy="684530"/>
          </a:xfrm>
          <a:prstGeom prst="rightArrow">
            <a:avLst>
              <a:gd name="adj1" fmla="val 50000"/>
              <a:gd name="adj2" fmla="val 72288"/>
            </a:avLst>
          </a:prstGeom>
          <a:noFill/>
          <a:ln w="508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000" b="1" dirty="0">
                <a:solidFill>
                  <a:schemeClr val="tx1"/>
                </a:solidFill>
              </a:rPr>
              <a:t>сигнальные системы</a:t>
            </a:r>
          </a:p>
        </p:txBody>
      </p:sp>
      <p:sp>
        <p:nvSpPr>
          <p:cNvPr id="27" name="Облако 26"/>
          <p:cNvSpPr/>
          <p:nvPr/>
        </p:nvSpPr>
        <p:spPr>
          <a:xfrm>
            <a:off x="3500430" y="2714620"/>
            <a:ext cx="2214578" cy="1285884"/>
          </a:xfrm>
          <a:prstGeom prst="cloud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условия внешней среды</a:t>
            </a:r>
          </a:p>
        </p:txBody>
      </p:sp>
      <p:sp>
        <p:nvSpPr>
          <p:cNvPr id="29" name="Стрелка вправо 28"/>
          <p:cNvSpPr/>
          <p:nvPr/>
        </p:nvSpPr>
        <p:spPr>
          <a:xfrm rot="14082087">
            <a:off x="3924411" y="2471200"/>
            <a:ext cx="372594" cy="181339"/>
          </a:xfrm>
          <a:prstGeom prst="rightArrow">
            <a:avLst>
              <a:gd name="adj1" fmla="val 50000"/>
              <a:gd name="adj2" fmla="val 108666"/>
            </a:avLst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Стрелка вправо 29"/>
          <p:cNvSpPr/>
          <p:nvPr/>
        </p:nvSpPr>
        <p:spPr>
          <a:xfrm rot="7791016">
            <a:off x="3849883" y="4244403"/>
            <a:ext cx="555297" cy="226582"/>
          </a:xfrm>
          <a:prstGeom prst="rightArrow">
            <a:avLst>
              <a:gd name="adj1" fmla="val 50000"/>
              <a:gd name="adj2" fmla="val 108666"/>
            </a:avLst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Блок-схема: узел 32"/>
          <p:cNvSpPr/>
          <p:nvPr/>
        </p:nvSpPr>
        <p:spPr>
          <a:xfrm>
            <a:off x="5527611" y="1041128"/>
            <a:ext cx="1830471" cy="1147167"/>
          </a:xfrm>
          <a:prstGeom prst="flowChartConnector">
            <a:avLst/>
          </a:prstGeom>
          <a:noFill/>
          <a:ln w="8890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300" b="1" dirty="0" smtClean="0">
                <a:solidFill>
                  <a:schemeClr val="tx1"/>
                </a:solidFill>
              </a:rPr>
              <a:t>устойчивость </a:t>
            </a:r>
            <a:r>
              <a:rPr lang="ru-RU" sz="1300" b="1" dirty="0">
                <a:solidFill>
                  <a:schemeClr val="tx1"/>
                </a:solidFill>
              </a:rPr>
              <a:t>к</a:t>
            </a:r>
          </a:p>
          <a:p>
            <a:pPr algn="ctr"/>
            <a:r>
              <a:rPr lang="ru-RU" sz="1300" b="1" dirty="0">
                <a:solidFill>
                  <a:schemeClr val="tx1"/>
                </a:solidFill>
              </a:rPr>
              <a:t>возбудителям </a:t>
            </a:r>
            <a:r>
              <a:rPr lang="ru-RU" sz="1300" b="1" dirty="0" smtClean="0">
                <a:solidFill>
                  <a:schemeClr val="tx1"/>
                </a:solidFill>
              </a:rPr>
              <a:t>болезней</a:t>
            </a:r>
            <a:endParaRPr lang="ru-RU" sz="1000" b="1" dirty="0">
              <a:solidFill>
                <a:schemeClr val="tx1"/>
              </a:solidFill>
            </a:endParaRPr>
          </a:p>
        </p:txBody>
      </p:sp>
      <p:sp>
        <p:nvSpPr>
          <p:cNvPr id="34" name="Стрелка вправо 33"/>
          <p:cNvSpPr/>
          <p:nvPr/>
        </p:nvSpPr>
        <p:spPr>
          <a:xfrm rot="18439827">
            <a:off x="5345148" y="2311588"/>
            <a:ext cx="559499" cy="245077"/>
          </a:xfrm>
          <a:prstGeom prst="rightArrow">
            <a:avLst>
              <a:gd name="adj1" fmla="val 50000"/>
              <a:gd name="adj2" fmla="val 108666"/>
            </a:avLst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5357818" y="4000504"/>
            <a:ext cx="1357322" cy="642942"/>
          </a:xfrm>
          <a:prstGeom prst="ellipse">
            <a:avLst/>
          </a:prstGeom>
          <a:noFill/>
          <a:ln w="889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ростовые процессы</a:t>
            </a:r>
          </a:p>
        </p:txBody>
      </p:sp>
      <p:sp>
        <p:nvSpPr>
          <p:cNvPr id="38" name="Овал 37"/>
          <p:cNvSpPr/>
          <p:nvPr/>
        </p:nvSpPr>
        <p:spPr>
          <a:xfrm>
            <a:off x="5357818" y="5072074"/>
            <a:ext cx="1357322" cy="642942"/>
          </a:xfrm>
          <a:prstGeom prst="ellipse">
            <a:avLst/>
          </a:prstGeom>
          <a:noFill/>
          <a:ln w="889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фотосинтез</a:t>
            </a:r>
          </a:p>
        </p:txBody>
      </p:sp>
      <p:sp>
        <p:nvSpPr>
          <p:cNvPr id="39" name="Стрелка вправо 38"/>
          <p:cNvSpPr/>
          <p:nvPr/>
        </p:nvSpPr>
        <p:spPr>
          <a:xfrm rot="19682638">
            <a:off x="4648367" y="4643344"/>
            <a:ext cx="593503" cy="188560"/>
          </a:xfrm>
          <a:prstGeom prst="rightArrow">
            <a:avLst>
              <a:gd name="adj1" fmla="val 50000"/>
              <a:gd name="adj2" fmla="val 108666"/>
            </a:avLst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Стрелка вправо 40"/>
          <p:cNvSpPr/>
          <p:nvPr/>
        </p:nvSpPr>
        <p:spPr>
          <a:xfrm rot="1836593">
            <a:off x="4650094" y="5210040"/>
            <a:ext cx="593503" cy="188560"/>
          </a:xfrm>
          <a:prstGeom prst="rightArrow">
            <a:avLst>
              <a:gd name="adj1" fmla="val 50000"/>
              <a:gd name="adj2" fmla="val 108666"/>
            </a:avLst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3" name="Рисунок 42" descr="drawn-wheat-harvest-festival-587043-960171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246836" y="2428869"/>
            <a:ext cx="1254254" cy="1643072"/>
          </a:xfrm>
          <a:prstGeom prst="rect">
            <a:avLst/>
          </a:prstGeom>
        </p:spPr>
      </p:pic>
      <p:sp>
        <p:nvSpPr>
          <p:cNvPr id="44" name="TextBox 43"/>
          <p:cNvSpPr txBox="1"/>
          <p:nvPr/>
        </p:nvSpPr>
        <p:spPr>
          <a:xfrm>
            <a:off x="7358082" y="4071942"/>
            <a:ext cx="10839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/>
              <a:t>продуктивность</a:t>
            </a:r>
          </a:p>
          <a:p>
            <a:pPr algn="ctr"/>
            <a:r>
              <a:rPr lang="ru-RU" sz="1000" b="1" dirty="0"/>
              <a:t>культуры</a:t>
            </a:r>
          </a:p>
        </p:txBody>
      </p:sp>
      <p:sp>
        <p:nvSpPr>
          <p:cNvPr id="45" name="Стрелка вправо 44"/>
          <p:cNvSpPr/>
          <p:nvPr/>
        </p:nvSpPr>
        <p:spPr>
          <a:xfrm rot="19900022">
            <a:off x="6807292" y="4006620"/>
            <a:ext cx="372594" cy="181339"/>
          </a:xfrm>
          <a:prstGeom prst="rightArrow">
            <a:avLst>
              <a:gd name="adj1" fmla="val 50000"/>
              <a:gd name="adj2" fmla="val 108666"/>
            </a:avLst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Стрелка вправо 45"/>
          <p:cNvSpPr/>
          <p:nvPr/>
        </p:nvSpPr>
        <p:spPr>
          <a:xfrm rot="19330137">
            <a:off x="6742681" y="4709398"/>
            <a:ext cx="748377" cy="196743"/>
          </a:xfrm>
          <a:prstGeom prst="rightArrow">
            <a:avLst>
              <a:gd name="adj1" fmla="val 50000"/>
              <a:gd name="adj2" fmla="val 108666"/>
            </a:avLst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Стрелка вправо 46"/>
          <p:cNvSpPr/>
          <p:nvPr/>
        </p:nvSpPr>
        <p:spPr>
          <a:xfrm rot="1956364">
            <a:off x="7269646" y="2056080"/>
            <a:ext cx="748377" cy="196743"/>
          </a:xfrm>
          <a:prstGeom prst="rightArrow">
            <a:avLst>
              <a:gd name="adj1" fmla="val 50000"/>
              <a:gd name="adj2" fmla="val 108666"/>
            </a:avLst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TextBox 35"/>
          <p:cNvSpPr txBox="1"/>
          <p:nvPr/>
        </p:nvSpPr>
        <p:spPr>
          <a:xfrm>
            <a:off x="6572264" y="6324921"/>
            <a:ext cx="2428892" cy="461665"/>
          </a:xfrm>
          <a:prstGeom prst="rect">
            <a:avLst/>
          </a:prstGeom>
          <a:noFill/>
          <a:effectLst>
            <a:outerShdw blurRad="50800" dist="50800" dir="5400000" sx="2000" sy="2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b="1" dirty="0">
                <a:ln w="12700">
                  <a:noFill/>
                  <a:prstDash val="solid"/>
                </a:ln>
                <a:solidFill>
                  <a:srgbClr val="FF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8 (473) 228-60-60</a:t>
            </a:r>
            <a:endParaRPr lang="ru-RU" sz="2400" b="1" dirty="0">
              <a:ln w="12700">
                <a:noFill/>
                <a:prstDash val="solid"/>
              </a:ln>
              <a:solidFill>
                <a:srgbClr val="FF66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" name="Стрелка: вправо 1">
            <a:extLst>
              <a:ext uri="{FF2B5EF4-FFF2-40B4-BE49-F238E27FC236}">
                <a16:creationId xmlns="" xmlns:a16="http://schemas.microsoft.com/office/drawing/2014/main" id="{A60C4C15-B64D-4DA5-989D-2A8C6711027E}"/>
              </a:ext>
            </a:extLst>
          </p:cNvPr>
          <p:cNvSpPr/>
          <p:nvPr/>
        </p:nvSpPr>
        <p:spPr>
          <a:xfrm rot="21412432">
            <a:off x="6078971" y="2931919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0" name="Стрелка вправо 46">
            <a:extLst>
              <a:ext uri="{FF2B5EF4-FFF2-40B4-BE49-F238E27FC236}">
                <a16:creationId xmlns="" xmlns:a16="http://schemas.microsoft.com/office/drawing/2014/main" id="{C0B92FD5-D130-485C-825B-D3766EBD7B87}"/>
              </a:ext>
            </a:extLst>
          </p:cNvPr>
          <p:cNvSpPr/>
          <p:nvPr/>
        </p:nvSpPr>
        <p:spPr>
          <a:xfrm>
            <a:off x="4786315" y="1568587"/>
            <a:ext cx="571504" cy="217339"/>
          </a:xfrm>
          <a:prstGeom prst="rightArrow">
            <a:avLst>
              <a:gd name="adj1" fmla="val 50000"/>
              <a:gd name="adj2" fmla="val 108666"/>
            </a:avLst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Прямоугольник 34"/>
          <p:cNvSpPr/>
          <p:nvPr/>
        </p:nvSpPr>
        <p:spPr>
          <a:xfrm>
            <a:off x="214282" y="6429396"/>
            <a:ext cx="6215106" cy="285752"/>
          </a:xfrm>
          <a:prstGeom prst="rect">
            <a:avLst/>
          </a:prstGeom>
          <a:gradFill>
            <a:gsLst>
              <a:gs pos="0">
                <a:srgbClr val="92D050"/>
              </a:gs>
              <a:gs pos="70000">
                <a:srgbClr val="9CB86E">
                  <a:alpha val="60000"/>
                </a:srgbClr>
              </a:gs>
              <a:gs pos="100000">
                <a:schemeClr val="bg1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6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42" name="Овальная выноска 41"/>
          <p:cNvSpPr/>
          <p:nvPr/>
        </p:nvSpPr>
        <p:spPr>
          <a:xfrm>
            <a:off x="2714612" y="4643446"/>
            <a:ext cx="1857388" cy="1214446"/>
          </a:xfrm>
          <a:prstGeom prst="wedgeEllipseCallout">
            <a:avLst/>
          </a:prstGeom>
          <a:noFill/>
          <a:ln w="889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err="1" smtClean="0">
                <a:solidFill>
                  <a:schemeClr val="tx1"/>
                </a:solidFill>
              </a:rPr>
              <a:t>гармональная</a:t>
            </a:r>
            <a:r>
              <a:rPr lang="ru-RU" sz="1400" b="1" dirty="0" smtClean="0">
                <a:solidFill>
                  <a:schemeClr val="tx1"/>
                </a:solidFill>
              </a:rPr>
              <a:t> система</a:t>
            </a:r>
            <a:endParaRPr lang="ru-RU" sz="1400" dirty="0"/>
          </a:p>
        </p:txBody>
      </p:sp>
      <p:pic>
        <p:nvPicPr>
          <p:cNvPr id="48" name="Picture 2" descr="D:\ЭкоПроект НТ\товарный знак\Окончательный вариант товарного знака 8 на 8.TIF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85720" y="285729"/>
            <a:ext cx="1857388" cy="792982"/>
          </a:xfrm>
          <a:prstGeom prst="rect">
            <a:avLst/>
          </a:prstGeom>
          <a:noFill/>
        </p:spPr>
      </p:pic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8715404" y="214290"/>
            <a:ext cx="285752" cy="6072230"/>
          </a:xfrm>
          <a:prstGeom prst="rect">
            <a:avLst/>
          </a:prstGeom>
          <a:gradFill flip="none" rotWithShape="1">
            <a:gsLst>
              <a:gs pos="0">
                <a:srgbClr val="92D050"/>
              </a:gs>
              <a:gs pos="70000">
                <a:srgbClr val="9CB86E">
                  <a:alpha val="60000"/>
                </a:srgbClr>
              </a:gs>
              <a:gs pos="100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505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3702" y="5844307"/>
            <a:ext cx="2000264" cy="585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 descr="D:\ЭкоПроект НТ\товарный знак\Окончательный вариант товарного знака 8 на 8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85729"/>
            <a:ext cx="1857388" cy="792982"/>
          </a:xfrm>
          <a:prstGeom prst="rect">
            <a:avLst/>
          </a:prstGeom>
          <a:noFill/>
        </p:spPr>
      </p:pic>
      <p:pic>
        <p:nvPicPr>
          <p:cNvPr id="36" name="Рисунок 35" descr="Main_Midwest_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597" y="1285860"/>
            <a:ext cx="2143140" cy="4714908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0" scaled="0"/>
            <a:tileRect/>
          </a:gradFill>
          <a:ln>
            <a:gradFill>
              <a:gsLst>
                <a:gs pos="100000">
                  <a:schemeClr val="accent1">
                    <a:tint val="66000"/>
                    <a:satMod val="160000"/>
                    <a:alpha val="30000"/>
                  </a:schemeClr>
                </a:gs>
                <a:gs pos="10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</p:pic>
      <p:sp>
        <p:nvSpPr>
          <p:cNvPr id="17" name="TextBox 16"/>
          <p:cNvSpPr txBox="1"/>
          <p:nvPr/>
        </p:nvSpPr>
        <p:spPr>
          <a:xfrm>
            <a:off x="6572264" y="6324921"/>
            <a:ext cx="2428892" cy="461665"/>
          </a:xfrm>
          <a:prstGeom prst="rect">
            <a:avLst/>
          </a:prstGeom>
          <a:noFill/>
          <a:effectLst>
            <a:outerShdw blurRad="50800" dist="50800" dir="5400000" sx="2000" sy="2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b="1" dirty="0">
                <a:ln w="12700">
                  <a:noFill/>
                  <a:prstDash val="solid"/>
                </a:ln>
                <a:solidFill>
                  <a:srgbClr val="FF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8 (473) 228-60-60</a:t>
            </a:r>
            <a:endParaRPr lang="ru-RU" sz="2400" b="1" dirty="0">
              <a:ln w="12700">
                <a:noFill/>
                <a:prstDash val="solid"/>
              </a:ln>
              <a:solidFill>
                <a:srgbClr val="FF66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14282" y="6429396"/>
            <a:ext cx="6215106" cy="285752"/>
          </a:xfrm>
          <a:prstGeom prst="rect">
            <a:avLst/>
          </a:prstGeom>
          <a:gradFill>
            <a:gsLst>
              <a:gs pos="0">
                <a:srgbClr val="92D050"/>
              </a:gs>
              <a:gs pos="70000">
                <a:srgbClr val="9CB86E">
                  <a:alpha val="60000"/>
                </a:srgbClr>
              </a:gs>
              <a:gs pos="100000">
                <a:schemeClr val="bg1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7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857488" y="916528"/>
            <a:ext cx="5715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>
              <a:buFont typeface="Wingdings" pitchFamily="2" charset="2"/>
              <a:buChar char="ü"/>
            </a:pPr>
            <a:r>
              <a:rPr lang="ru-RU" b="1" dirty="0"/>
              <a:t>СНИЖЕНИЕ СИМПТОМОВ СТРЕССА</a:t>
            </a:r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2857488" y="1488032"/>
            <a:ext cx="5715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>
              <a:buFont typeface="Wingdings" pitchFamily="2" charset="2"/>
              <a:buChar char="ü"/>
            </a:pPr>
            <a:r>
              <a:rPr lang="ru-RU" b="1" dirty="0"/>
              <a:t>АНТИДОТНЫЙ ЭФФЕКТ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2857488" y="2068289"/>
            <a:ext cx="5715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>
              <a:buFont typeface="Wingdings" pitchFamily="2" charset="2"/>
              <a:buChar char="ü"/>
            </a:pPr>
            <a:r>
              <a:rPr lang="ru-RU" b="1" dirty="0"/>
              <a:t>ПОВЫШЕНИЕ СОДЕРЖАНИЯ ХЛОРОФИЛЛА В ЛИСТЬЯХ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2857488" y="2773916"/>
            <a:ext cx="5715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>
              <a:buFont typeface="Wingdings" pitchFamily="2" charset="2"/>
              <a:buChar char="ü"/>
            </a:pPr>
            <a:r>
              <a:rPr lang="ru-RU" b="1" dirty="0"/>
              <a:t>УВЕЛИЧЕНИЕ ПРОДУКТИВНОСТИ ФОТОСИНТЕЗА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2857488" y="3354173"/>
            <a:ext cx="5715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>
              <a:buFont typeface="Wingdings" pitchFamily="2" charset="2"/>
              <a:buChar char="ü"/>
            </a:pPr>
            <a:r>
              <a:rPr lang="ru-RU" b="1" dirty="0"/>
              <a:t>ПРИРОСТ АССИМИЛЯЦИОННОЙ ПОВЕРХНОСТИ РАСТЕНИЙ</a:t>
            </a:r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2857488" y="4071942"/>
            <a:ext cx="5715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>
              <a:buFont typeface="Wingdings" pitchFamily="2" charset="2"/>
              <a:buChar char="ü"/>
            </a:pPr>
            <a:r>
              <a:rPr lang="ru-RU" b="1" dirty="0"/>
              <a:t>ПОВЫШЕНИЕ УСТОЙЧИВОСТИ К ФИТОПАТАГЕНАМ</a:t>
            </a:r>
            <a:endParaRPr lang="ru-RU" dirty="0"/>
          </a:p>
        </p:txBody>
      </p:sp>
      <p:sp>
        <p:nvSpPr>
          <p:cNvPr id="25" name="TextBox 24"/>
          <p:cNvSpPr txBox="1"/>
          <p:nvPr/>
        </p:nvSpPr>
        <p:spPr>
          <a:xfrm>
            <a:off x="2857488" y="4714884"/>
            <a:ext cx="5715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>
              <a:buFont typeface="Wingdings" pitchFamily="2" charset="2"/>
              <a:buChar char="ü"/>
            </a:pPr>
            <a:r>
              <a:rPr lang="ru-RU" b="1" dirty="0"/>
              <a:t>ПРОЛОНГИРОВАНИЕ ИММУННЫХ РЕАКЦИЙ НА 2-3 МЕСЯЦЕВ ПОСЛЕ ОБРАБОТКИ</a:t>
            </a:r>
            <a:endParaRPr lang="ru-RU" dirty="0"/>
          </a:p>
        </p:txBody>
      </p:sp>
      <p:sp>
        <p:nvSpPr>
          <p:cNvPr id="26" name="TextBox 25"/>
          <p:cNvSpPr txBox="1"/>
          <p:nvPr/>
        </p:nvSpPr>
        <p:spPr>
          <a:xfrm>
            <a:off x="2857488" y="5488560"/>
            <a:ext cx="5715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>
              <a:buFont typeface="Wingdings" pitchFamily="2" charset="2"/>
              <a:buChar char="ü"/>
            </a:pPr>
            <a:r>
              <a:rPr lang="ru-RU" b="1" dirty="0"/>
              <a:t>ПОВЫШЕНИЕ УРОЖАЙНОСТИ</a:t>
            </a:r>
            <a:endParaRPr lang="ru-RU" dirty="0"/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8715404" y="214290"/>
            <a:ext cx="285752" cy="6072230"/>
          </a:xfrm>
          <a:prstGeom prst="rect">
            <a:avLst/>
          </a:prstGeom>
          <a:gradFill flip="none" rotWithShape="1">
            <a:gsLst>
              <a:gs pos="0">
                <a:srgbClr val="92D050"/>
              </a:gs>
              <a:gs pos="70000">
                <a:srgbClr val="9CB86E">
                  <a:alpha val="60000"/>
                </a:srgbClr>
              </a:gs>
              <a:gs pos="100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505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3702" y="5844307"/>
            <a:ext cx="2000264" cy="585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 descr="D:\ЭкоПроект НТ\товарный знак\Окончательный вариант товарного знака 8 на 8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85729"/>
            <a:ext cx="1857388" cy="792982"/>
          </a:xfrm>
          <a:prstGeom prst="rect">
            <a:avLst/>
          </a:prstGeom>
          <a:noFill/>
        </p:spPr>
      </p:pic>
      <p:pic>
        <p:nvPicPr>
          <p:cNvPr id="36" name="Рисунок 35" descr="Main_Midwest_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7363" y="1285860"/>
            <a:ext cx="2124373" cy="4714908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0" scaled="0"/>
            <a:tileRect/>
          </a:gradFill>
          <a:ln>
            <a:gradFill>
              <a:gsLst>
                <a:gs pos="100000">
                  <a:schemeClr val="accent1">
                    <a:tint val="66000"/>
                    <a:satMod val="160000"/>
                    <a:alpha val="30000"/>
                  </a:schemeClr>
                </a:gs>
                <a:gs pos="10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</p:pic>
      <p:sp>
        <p:nvSpPr>
          <p:cNvPr id="51" name="TextBox 50"/>
          <p:cNvSpPr txBox="1"/>
          <p:nvPr/>
        </p:nvSpPr>
        <p:spPr>
          <a:xfrm>
            <a:off x="2857488" y="928670"/>
            <a:ext cx="57150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 algn="ctr"/>
            <a:r>
              <a:rPr lang="ru-RU" sz="2600" b="1" dirty="0"/>
              <a:t>ОЗИМАЯ ПШЕНИЦА</a:t>
            </a:r>
            <a:endParaRPr lang="ru-RU" sz="2600" dirty="0"/>
          </a:p>
        </p:txBody>
      </p:sp>
      <p:sp>
        <p:nvSpPr>
          <p:cNvPr id="52" name="TextBox 51"/>
          <p:cNvSpPr txBox="1"/>
          <p:nvPr/>
        </p:nvSpPr>
        <p:spPr>
          <a:xfrm>
            <a:off x="2857488" y="1857364"/>
            <a:ext cx="5715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>
              <a:buFont typeface="Wingdings" pitchFamily="2" charset="2"/>
              <a:buChar char="ü"/>
            </a:pPr>
            <a:r>
              <a:rPr lang="ru-RU" b="1" dirty="0"/>
              <a:t>ПОВЫШЕНИЕ ПРОДУКТИВНОЙ КУСТИСТОСТИ НА    5-13</a:t>
            </a:r>
            <a:r>
              <a:rPr lang="ru-RU" b="1" dirty="0" smtClean="0"/>
              <a:t>%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2857488" y="2773916"/>
            <a:ext cx="5715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>
              <a:buFont typeface="Wingdings" pitchFamily="2" charset="2"/>
              <a:buChar char="ü"/>
            </a:pPr>
            <a:r>
              <a:rPr lang="ru-RU" b="1" dirty="0"/>
              <a:t>ПОВЫШЕНИЕ ОЗЕРНЕННОСТИ КОЛОСА – 8-16</a:t>
            </a:r>
            <a:r>
              <a:rPr lang="ru-RU" b="1" dirty="0" smtClean="0"/>
              <a:t>% 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2857488" y="3559734"/>
            <a:ext cx="5715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>
              <a:buFont typeface="Wingdings" pitchFamily="2" charset="2"/>
              <a:buChar char="ü"/>
            </a:pPr>
            <a:r>
              <a:rPr lang="ru-RU" b="1" dirty="0"/>
              <a:t>УВЕЛИЧЕНИЕ МАССЫ 1000 СЕМЯН НА 4-7</a:t>
            </a:r>
            <a:r>
              <a:rPr lang="ru-RU" b="1" dirty="0" smtClean="0"/>
              <a:t>%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2857488" y="4345552"/>
            <a:ext cx="5715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>
              <a:buFont typeface="Wingdings" pitchFamily="2" charset="2"/>
              <a:buChar char="ü"/>
            </a:pPr>
            <a:r>
              <a:rPr lang="ru-RU" b="1" dirty="0"/>
              <a:t>СРЕДНЕЕ ПОВЫШЕНИЕ УРОЖАЙНОСТИ – </a:t>
            </a:r>
            <a:r>
              <a:rPr lang="ru-RU" b="1" dirty="0" smtClean="0"/>
              <a:t>15%*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457330" y="6143644"/>
            <a:ext cx="4989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/>
              <a:t>* - прибавка по результатам производственных </a:t>
            </a:r>
            <a:r>
              <a:rPr lang="ru-RU" sz="1200" b="1" dirty="0" smtClean="0"/>
              <a:t>проверок </a:t>
            </a:r>
            <a:r>
              <a:rPr lang="ru-RU" sz="1200" b="1" dirty="0"/>
              <a:t>в хозяйствах.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72264" y="6324921"/>
            <a:ext cx="2428892" cy="461665"/>
          </a:xfrm>
          <a:prstGeom prst="rect">
            <a:avLst/>
          </a:prstGeom>
          <a:noFill/>
          <a:effectLst>
            <a:outerShdw blurRad="50800" dist="50800" dir="5400000" sx="2000" sy="2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b="1" dirty="0">
                <a:ln w="12700">
                  <a:noFill/>
                  <a:prstDash val="solid"/>
                </a:ln>
                <a:solidFill>
                  <a:srgbClr val="FF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8 (473) 228-60-60</a:t>
            </a:r>
            <a:endParaRPr lang="ru-RU" sz="2400" b="1" dirty="0">
              <a:ln w="12700">
                <a:noFill/>
                <a:prstDash val="solid"/>
              </a:ln>
              <a:solidFill>
                <a:srgbClr val="FF66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214282" y="6429396"/>
            <a:ext cx="6215106" cy="285752"/>
          </a:xfrm>
          <a:prstGeom prst="rect">
            <a:avLst/>
          </a:prstGeom>
          <a:gradFill>
            <a:gsLst>
              <a:gs pos="0">
                <a:srgbClr val="92D050"/>
              </a:gs>
              <a:gs pos="70000">
                <a:srgbClr val="9CB86E">
                  <a:alpha val="60000"/>
                </a:srgbClr>
              </a:gs>
              <a:gs pos="100000">
                <a:schemeClr val="bg1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8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8715404" y="214290"/>
            <a:ext cx="285752" cy="6072230"/>
          </a:xfrm>
          <a:prstGeom prst="rect">
            <a:avLst/>
          </a:prstGeom>
          <a:gradFill flip="none" rotWithShape="1">
            <a:gsLst>
              <a:gs pos="0">
                <a:srgbClr val="92D050"/>
              </a:gs>
              <a:gs pos="70000">
                <a:srgbClr val="9CB86E">
                  <a:alpha val="60000"/>
                </a:srgbClr>
              </a:gs>
              <a:gs pos="100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505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3702" y="5844307"/>
            <a:ext cx="2000264" cy="585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 descr="D:\ЭкоПроект НТ\товарный знак\Окончательный вариант товарного знака 8 на 8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85729"/>
            <a:ext cx="1857388" cy="792982"/>
          </a:xfrm>
          <a:prstGeom prst="rect">
            <a:avLst/>
          </a:prstGeom>
          <a:noFill/>
        </p:spPr>
      </p:pic>
      <p:pic>
        <p:nvPicPr>
          <p:cNvPr id="36" name="Рисунок 35" descr="Main_Midwest_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596" y="1285860"/>
            <a:ext cx="2138509" cy="4714908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0" scaled="0"/>
            <a:tileRect/>
          </a:gradFill>
          <a:ln>
            <a:gradFill>
              <a:gsLst>
                <a:gs pos="100000">
                  <a:schemeClr val="accent1">
                    <a:tint val="66000"/>
                    <a:satMod val="160000"/>
                    <a:alpha val="30000"/>
                  </a:schemeClr>
                </a:gs>
                <a:gs pos="10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</p:pic>
      <p:sp>
        <p:nvSpPr>
          <p:cNvPr id="51" name="TextBox 50"/>
          <p:cNvSpPr txBox="1"/>
          <p:nvPr/>
        </p:nvSpPr>
        <p:spPr>
          <a:xfrm>
            <a:off x="2857488" y="928670"/>
            <a:ext cx="57150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 algn="ctr"/>
            <a:r>
              <a:rPr lang="ru-RU" sz="2600" b="1" dirty="0"/>
              <a:t>СОЯ</a:t>
            </a:r>
            <a:endParaRPr lang="ru-RU" sz="2600" dirty="0"/>
          </a:p>
        </p:txBody>
      </p:sp>
      <p:sp>
        <p:nvSpPr>
          <p:cNvPr id="52" name="TextBox 51"/>
          <p:cNvSpPr txBox="1"/>
          <p:nvPr/>
        </p:nvSpPr>
        <p:spPr>
          <a:xfrm>
            <a:off x="2857488" y="1857364"/>
            <a:ext cx="5715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>
              <a:buFont typeface="Wingdings" pitchFamily="2" charset="2"/>
              <a:buChar char="ü"/>
            </a:pPr>
            <a:r>
              <a:rPr lang="ru-RU" b="1" dirty="0"/>
              <a:t>УВЕЛИЧЕНИЕ КОЛИЧЕСТВА СОЦВЕТИЙ И БОБОВ НА 19-32</a:t>
            </a:r>
            <a:r>
              <a:rPr lang="ru-RU" b="1" dirty="0" smtClean="0"/>
              <a:t>%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2857488" y="2786058"/>
            <a:ext cx="5715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>
              <a:buFont typeface="Wingdings" pitchFamily="2" charset="2"/>
              <a:buChar char="ü"/>
            </a:pPr>
            <a:r>
              <a:rPr lang="ru-RU" b="1" dirty="0"/>
              <a:t>УВЕЛИЧЕНИЕ ОБРАЗОВАНИЯ ПРИДАТОЧНЫХ ПОБЕГОВ ДО 20</a:t>
            </a:r>
            <a:r>
              <a:rPr lang="ru-RU" b="1" dirty="0" smtClean="0"/>
              <a:t>%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2857488" y="3571876"/>
            <a:ext cx="5715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>
              <a:buFont typeface="Wingdings" pitchFamily="2" charset="2"/>
              <a:buChar char="ü"/>
            </a:pPr>
            <a:r>
              <a:rPr lang="ru-RU" b="1" dirty="0"/>
              <a:t>УВЕЛИЧЕНИЕ МАССЫ 1000 СЕМЯН НА 4-8</a:t>
            </a:r>
            <a:r>
              <a:rPr lang="ru-RU" b="1" dirty="0" smtClean="0"/>
              <a:t>%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2857488" y="4357694"/>
            <a:ext cx="5715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>
              <a:buFont typeface="Wingdings" pitchFamily="2" charset="2"/>
              <a:buChar char="ü"/>
            </a:pPr>
            <a:r>
              <a:rPr lang="ru-RU" b="1" dirty="0"/>
              <a:t>СРЕДНЕЕ ПОВЫШЕНИЕ УРОЖАЙНОСТИ – </a:t>
            </a:r>
            <a:r>
              <a:rPr lang="ru-RU" b="1" dirty="0" smtClean="0"/>
              <a:t>15,6%*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457330" y="6143644"/>
            <a:ext cx="49892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/>
              <a:t>* - прибавка по результатам производственных </a:t>
            </a:r>
            <a:r>
              <a:rPr lang="ru-RU" sz="1200" b="1" dirty="0" smtClean="0"/>
              <a:t>проверок </a:t>
            </a:r>
            <a:r>
              <a:rPr lang="ru-RU" sz="1200" b="1" dirty="0"/>
              <a:t>в хозяйствах.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72264" y="6324921"/>
            <a:ext cx="2428892" cy="461665"/>
          </a:xfrm>
          <a:prstGeom prst="rect">
            <a:avLst/>
          </a:prstGeom>
          <a:noFill/>
          <a:effectLst>
            <a:outerShdw blurRad="50800" dist="50800" dir="5400000" sx="2000" sy="2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b="1" dirty="0">
                <a:ln w="12700">
                  <a:noFill/>
                  <a:prstDash val="solid"/>
                </a:ln>
                <a:solidFill>
                  <a:srgbClr val="FF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8 (473) 228-60-60</a:t>
            </a:r>
            <a:endParaRPr lang="ru-RU" sz="2400" b="1" dirty="0">
              <a:ln w="12700">
                <a:noFill/>
                <a:prstDash val="solid"/>
              </a:ln>
              <a:solidFill>
                <a:srgbClr val="FF66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14282" y="6429396"/>
            <a:ext cx="6215106" cy="285752"/>
          </a:xfrm>
          <a:prstGeom prst="rect">
            <a:avLst/>
          </a:prstGeom>
          <a:gradFill>
            <a:gsLst>
              <a:gs pos="0">
                <a:srgbClr val="92D050"/>
              </a:gs>
              <a:gs pos="70000">
                <a:srgbClr val="9CB86E">
                  <a:alpha val="60000"/>
                </a:srgbClr>
              </a:gs>
              <a:gs pos="100000">
                <a:schemeClr val="bg1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9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8715404" y="214290"/>
            <a:ext cx="285752" cy="6072230"/>
          </a:xfrm>
          <a:prstGeom prst="rect">
            <a:avLst/>
          </a:prstGeom>
          <a:gradFill flip="none" rotWithShape="1">
            <a:gsLst>
              <a:gs pos="0">
                <a:srgbClr val="92D050"/>
              </a:gs>
              <a:gs pos="70000">
                <a:srgbClr val="9CB86E">
                  <a:alpha val="60000"/>
                </a:srgbClr>
              </a:gs>
              <a:gs pos="100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505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3702" y="5844307"/>
            <a:ext cx="2000264" cy="585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 descr="D:\ЭкоПроект НТ\товарный знак\Окончательный вариант товарного знака 8 на 8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85729"/>
            <a:ext cx="1857388" cy="792982"/>
          </a:xfrm>
          <a:prstGeom prst="rect">
            <a:avLst/>
          </a:prstGeom>
          <a:noFill/>
        </p:spPr>
      </p:pic>
      <p:pic>
        <p:nvPicPr>
          <p:cNvPr id="36" name="Рисунок 35" descr="Main_Midwest_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7363" y="1285860"/>
            <a:ext cx="2124373" cy="4714908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0" scaled="0"/>
            <a:tileRect/>
          </a:gradFill>
          <a:ln>
            <a:gradFill>
              <a:gsLst>
                <a:gs pos="100000">
                  <a:schemeClr val="accent1">
                    <a:tint val="66000"/>
                    <a:satMod val="160000"/>
                    <a:alpha val="30000"/>
                  </a:schemeClr>
                </a:gs>
                <a:gs pos="10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</p:pic>
      <p:sp>
        <p:nvSpPr>
          <p:cNvPr id="51" name="TextBox 50"/>
          <p:cNvSpPr txBox="1"/>
          <p:nvPr/>
        </p:nvSpPr>
        <p:spPr>
          <a:xfrm>
            <a:off x="2857488" y="928670"/>
            <a:ext cx="57150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 algn="ctr"/>
            <a:r>
              <a:rPr lang="ru-RU" sz="2600" b="1" dirty="0"/>
              <a:t>ПОДСОЛНЕЧНИК</a:t>
            </a:r>
            <a:endParaRPr lang="ru-RU" sz="2600" dirty="0"/>
          </a:p>
        </p:txBody>
      </p:sp>
      <p:sp>
        <p:nvSpPr>
          <p:cNvPr id="52" name="TextBox 51"/>
          <p:cNvSpPr txBox="1"/>
          <p:nvPr/>
        </p:nvSpPr>
        <p:spPr>
          <a:xfrm>
            <a:off x="2857488" y="1857364"/>
            <a:ext cx="5715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>
              <a:buFont typeface="Wingdings" pitchFamily="2" charset="2"/>
              <a:buChar char="ü"/>
            </a:pPr>
            <a:r>
              <a:rPr lang="ru-RU" b="1" dirty="0"/>
              <a:t>УВЕЛИЧЕНИЕ ВЫПОЛНЕННОСТИ КОРЗИНКИ НА       9-11</a:t>
            </a:r>
            <a:r>
              <a:rPr lang="ru-RU" b="1" dirty="0" smtClean="0"/>
              <a:t>%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2857488" y="2786058"/>
            <a:ext cx="5715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>
              <a:buFont typeface="Wingdings" pitchFamily="2" charset="2"/>
              <a:buChar char="ü"/>
            </a:pPr>
            <a:r>
              <a:rPr lang="ru-RU" b="1" dirty="0"/>
              <a:t>ПОВЫШЕНИЕ МАСЛИЧНОСТИ – 0,8</a:t>
            </a:r>
            <a:r>
              <a:rPr lang="ru-RU" b="1" dirty="0" smtClean="0"/>
              <a:t>% 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2857488" y="3559734"/>
            <a:ext cx="5715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>
              <a:buFont typeface="Wingdings" pitchFamily="2" charset="2"/>
              <a:buChar char="ü"/>
            </a:pPr>
            <a:r>
              <a:rPr lang="ru-RU" b="1" dirty="0"/>
              <a:t>УВЕЛИЧЕНИЕ МАССЫ 1000 СЕМЯН НА </a:t>
            </a:r>
            <a:r>
              <a:rPr lang="ru-RU" b="1" dirty="0" smtClean="0"/>
              <a:t>3,5%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2857488" y="4345552"/>
            <a:ext cx="5715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>
              <a:buFont typeface="Wingdings" pitchFamily="2" charset="2"/>
              <a:buChar char="ü"/>
            </a:pPr>
            <a:r>
              <a:rPr lang="ru-RU" b="1" dirty="0"/>
              <a:t>СРЕДНЕЕ ПОВЫШЕНИЕ УРОЖАЙНОСТИ – </a:t>
            </a:r>
            <a:r>
              <a:rPr lang="ru-RU" b="1" dirty="0" smtClean="0"/>
              <a:t>11%*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457330" y="6143644"/>
            <a:ext cx="49539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/>
              <a:t>* - прибавка по результатам производственных проверок в хозяйствах.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572264" y="6324921"/>
            <a:ext cx="2428892" cy="461665"/>
          </a:xfrm>
          <a:prstGeom prst="rect">
            <a:avLst/>
          </a:prstGeom>
          <a:noFill/>
          <a:effectLst>
            <a:outerShdw blurRad="50800" dist="50800" dir="5400000" sx="2000" sy="2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b="1" dirty="0">
                <a:ln w="12700">
                  <a:noFill/>
                  <a:prstDash val="solid"/>
                </a:ln>
                <a:solidFill>
                  <a:srgbClr val="FF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8 (473) 228-60-60</a:t>
            </a:r>
            <a:endParaRPr lang="ru-RU" sz="2400" b="1" dirty="0">
              <a:ln w="12700">
                <a:noFill/>
                <a:prstDash val="solid"/>
              </a:ln>
              <a:solidFill>
                <a:srgbClr val="FF66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14282" y="6429396"/>
            <a:ext cx="6215106" cy="285752"/>
          </a:xfrm>
          <a:prstGeom prst="rect">
            <a:avLst/>
          </a:prstGeom>
          <a:gradFill>
            <a:gsLst>
              <a:gs pos="0">
                <a:srgbClr val="92D050"/>
              </a:gs>
              <a:gs pos="70000">
                <a:srgbClr val="9CB86E">
                  <a:alpha val="60000"/>
                </a:srgbClr>
              </a:gs>
              <a:gs pos="100000">
                <a:schemeClr val="bg1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10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8715404" y="214290"/>
            <a:ext cx="285752" cy="6072230"/>
          </a:xfrm>
          <a:prstGeom prst="rect">
            <a:avLst/>
          </a:prstGeom>
          <a:gradFill flip="none" rotWithShape="1">
            <a:gsLst>
              <a:gs pos="0">
                <a:srgbClr val="92D050"/>
              </a:gs>
              <a:gs pos="70000">
                <a:srgbClr val="9CB86E">
                  <a:alpha val="60000"/>
                </a:srgbClr>
              </a:gs>
              <a:gs pos="100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505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3702" y="5844307"/>
            <a:ext cx="2000264" cy="585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 descr="D:\ЭкоПроект НТ\товарный знак\Окончательный вариант товарного знака 8 на 8.TI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285729"/>
            <a:ext cx="1857388" cy="792982"/>
          </a:xfrm>
          <a:prstGeom prst="rect">
            <a:avLst/>
          </a:prstGeom>
          <a:noFill/>
        </p:spPr>
      </p:pic>
      <p:sp>
        <p:nvSpPr>
          <p:cNvPr id="51" name="TextBox 50"/>
          <p:cNvSpPr txBox="1"/>
          <p:nvPr/>
        </p:nvSpPr>
        <p:spPr>
          <a:xfrm>
            <a:off x="2857488" y="928670"/>
            <a:ext cx="57150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 algn="ctr"/>
            <a:r>
              <a:rPr lang="ru-RU" sz="2600" b="1" dirty="0"/>
              <a:t>САХАРНАЯ СВЕКЛА</a:t>
            </a:r>
            <a:endParaRPr lang="ru-RU" sz="2600" dirty="0"/>
          </a:p>
        </p:txBody>
      </p:sp>
      <p:sp>
        <p:nvSpPr>
          <p:cNvPr id="52" name="TextBox 51"/>
          <p:cNvSpPr txBox="1"/>
          <p:nvPr/>
        </p:nvSpPr>
        <p:spPr>
          <a:xfrm>
            <a:off x="2857488" y="1853975"/>
            <a:ext cx="5715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>
              <a:buFont typeface="Wingdings" pitchFamily="2" charset="2"/>
              <a:buChar char="ü"/>
            </a:pPr>
            <a:r>
              <a:rPr lang="ru-RU" b="1" dirty="0"/>
              <a:t>ВЫСОКИЙ АНТИСТРЕССОВЫЙ ЭФФЕКТ ПРИ СОВМЕСТНОМ ПРИМЕНЕНИИ С </a:t>
            </a:r>
            <a:r>
              <a:rPr lang="ru-RU" b="1" dirty="0" smtClean="0"/>
              <a:t>ГЕРБИЦИДАМИ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2857488" y="2786058"/>
            <a:ext cx="5715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>
              <a:buFont typeface="Wingdings" pitchFamily="2" charset="2"/>
              <a:buChar char="ü"/>
            </a:pPr>
            <a:r>
              <a:rPr lang="ru-RU" b="1" dirty="0"/>
              <a:t>УВЕЛИЧЕНИЕ КОРНЕПЛОДОВ - ДО </a:t>
            </a:r>
            <a:r>
              <a:rPr lang="ru-RU" b="1" dirty="0" smtClean="0"/>
              <a:t>20%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2834958" y="4250412"/>
            <a:ext cx="5715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>
              <a:buFont typeface="Wingdings" pitchFamily="2" charset="2"/>
              <a:buChar char="ü"/>
            </a:pPr>
            <a:r>
              <a:rPr lang="ru-RU" b="1" dirty="0"/>
              <a:t>УВЕЛИЧЕНИЕ ВЫХОДА САХАРА НА </a:t>
            </a:r>
            <a:r>
              <a:rPr lang="ru-RU" b="1" dirty="0" smtClean="0"/>
              <a:t>6-22%</a:t>
            </a:r>
            <a:endParaRPr lang="ru-RU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2834958" y="3540203"/>
            <a:ext cx="5715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>
              <a:buFont typeface="Wingdings" pitchFamily="2" charset="2"/>
              <a:buChar char="ü"/>
            </a:pPr>
            <a:r>
              <a:rPr lang="ru-RU" b="1" dirty="0"/>
              <a:t>СРЕДНЕЕ ПОВЫШЕНИЕ УРОЖАЙНОСТИ – </a:t>
            </a:r>
            <a:r>
              <a:rPr lang="ru-RU" b="1" dirty="0" smtClean="0"/>
              <a:t>14,5%*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457330" y="6143644"/>
            <a:ext cx="492032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/>
              <a:t>* - прибавка по результатам производственных проверок в хозяйствах.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572264" y="6324921"/>
            <a:ext cx="2428892" cy="461665"/>
          </a:xfrm>
          <a:prstGeom prst="rect">
            <a:avLst/>
          </a:prstGeom>
          <a:noFill/>
          <a:effectLst>
            <a:outerShdw blurRad="50800" dist="50800" dir="5400000" sx="2000" sy="2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b="1" dirty="0">
                <a:ln w="12700">
                  <a:noFill/>
                  <a:prstDash val="solid"/>
                </a:ln>
                <a:solidFill>
                  <a:srgbClr val="FF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8 (473) 228-60-60</a:t>
            </a:r>
            <a:endParaRPr lang="ru-RU" sz="2400" b="1" dirty="0">
              <a:ln w="12700">
                <a:noFill/>
                <a:prstDash val="solid"/>
              </a:ln>
              <a:solidFill>
                <a:srgbClr val="FF66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" name="Блок-схема: процесс 1">
            <a:extLst>
              <a:ext uri="{FF2B5EF4-FFF2-40B4-BE49-F238E27FC236}">
                <a16:creationId xmlns="" xmlns:a16="http://schemas.microsoft.com/office/drawing/2014/main" id="{8C7E3B19-4E23-4A76-AC47-E5D7DBA8A8A9}"/>
              </a:ext>
            </a:extLst>
          </p:cNvPr>
          <p:cNvSpPr/>
          <p:nvPr/>
        </p:nvSpPr>
        <p:spPr>
          <a:xfrm>
            <a:off x="3321835" y="4941168"/>
            <a:ext cx="2762333" cy="778019"/>
          </a:xfrm>
          <a:prstGeom prst="flowChartProcess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214282" y="6429396"/>
            <a:ext cx="6215106" cy="285752"/>
          </a:xfrm>
          <a:prstGeom prst="rect">
            <a:avLst/>
          </a:prstGeom>
          <a:gradFill>
            <a:gsLst>
              <a:gs pos="0">
                <a:srgbClr val="92D050"/>
              </a:gs>
              <a:gs pos="70000">
                <a:srgbClr val="9CB86E">
                  <a:alpha val="60000"/>
                </a:srgbClr>
              </a:gs>
              <a:gs pos="100000">
                <a:schemeClr val="bg1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11</a:t>
            </a:r>
            <a:endParaRPr lang="ru-RU" b="1" dirty="0">
              <a:solidFill>
                <a:schemeClr val="tx1"/>
              </a:solidFill>
            </a:endParaRPr>
          </a:p>
        </p:txBody>
      </p:sp>
      <p:pic>
        <p:nvPicPr>
          <p:cNvPr id="21" name="Рисунок 20" descr="processing-aid01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28596" y="1428736"/>
            <a:ext cx="2143140" cy="4500570"/>
          </a:xfrm>
          <a:prstGeom prst="rect">
            <a:avLst/>
          </a:prstGeom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8715404" y="214290"/>
            <a:ext cx="285752" cy="6072230"/>
          </a:xfrm>
          <a:prstGeom prst="rect">
            <a:avLst/>
          </a:prstGeom>
          <a:gradFill flip="none" rotWithShape="1">
            <a:gsLst>
              <a:gs pos="0">
                <a:srgbClr val="92D050"/>
              </a:gs>
              <a:gs pos="70000">
                <a:srgbClr val="9CB86E">
                  <a:alpha val="60000"/>
                </a:srgbClr>
              </a:gs>
              <a:gs pos="100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5057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43702" y="5844307"/>
            <a:ext cx="2000264" cy="585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1" name="Picture 2" descr="D:\ЭкоПроект НТ\товарный знак\Окончательный вариант товарного знака 8 на 8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85729"/>
            <a:ext cx="1857388" cy="792982"/>
          </a:xfrm>
          <a:prstGeom prst="rect">
            <a:avLst/>
          </a:prstGeom>
          <a:noFill/>
        </p:spPr>
      </p:pic>
      <p:pic>
        <p:nvPicPr>
          <p:cNvPr id="36" name="Рисунок 35" descr="Main_Midwest_6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47363" y="1285860"/>
            <a:ext cx="2124373" cy="4714908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39999">
                <a:srgbClr val="85C2FF"/>
              </a:gs>
              <a:gs pos="70000">
                <a:srgbClr val="C4D6EB"/>
              </a:gs>
              <a:gs pos="100000">
                <a:srgbClr val="FFEBFA"/>
              </a:gs>
            </a:gsLst>
            <a:lin ang="0" scaled="0"/>
            <a:tileRect/>
          </a:gradFill>
          <a:ln>
            <a:gradFill>
              <a:gsLst>
                <a:gs pos="100000">
                  <a:schemeClr val="accent1">
                    <a:tint val="66000"/>
                    <a:satMod val="160000"/>
                    <a:alpha val="30000"/>
                  </a:schemeClr>
                </a:gs>
                <a:gs pos="10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</a:ln>
        </p:spPr>
      </p:pic>
      <p:sp>
        <p:nvSpPr>
          <p:cNvPr id="51" name="TextBox 50"/>
          <p:cNvSpPr txBox="1"/>
          <p:nvPr/>
        </p:nvSpPr>
        <p:spPr>
          <a:xfrm>
            <a:off x="2857488" y="928670"/>
            <a:ext cx="571504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 algn="ctr"/>
            <a:r>
              <a:rPr lang="ru-RU" sz="2600" b="1" dirty="0"/>
              <a:t>КАРТОФЕЛЬ</a:t>
            </a:r>
            <a:endParaRPr lang="ru-RU" sz="2600" dirty="0"/>
          </a:p>
        </p:txBody>
      </p:sp>
      <p:sp>
        <p:nvSpPr>
          <p:cNvPr id="52" name="TextBox 51"/>
          <p:cNvSpPr txBox="1"/>
          <p:nvPr/>
        </p:nvSpPr>
        <p:spPr>
          <a:xfrm>
            <a:off x="2857488" y="2773916"/>
            <a:ext cx="5715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>
              <a:buFont typeface="Wingdings" pitchFamily="2" charset="2"/>
              <a:buChar char="ü"/>
            </a:pPr>
            <a:r>
              <a:rPr lang="ru-RU" b="1" dirty="0"/>
              <a:t>УСИЛЕНИЕ КЛУБНЕОБРАЗОВАНИЯ ДО 24</a:t>
            </a:r>
            <a:r>
              <a:rPr lang="ru-RU" b="1" dirty="0" smtClean="0"/>
              <a:t>%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2857488" y="3559734"/>
            <a:ext cx="5715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>
              <a:buFont typeface="Wingdings" pitchFamily="2" charset="2"/>
              <a:buChar char="ü"/>
            </a:pPr>
            <a:r>
              <a:rPr lang="ru-RU" b="1" dirty="0"/>
              <a:t>УВЕЛИЧЕНИЕ МАССЫ КЛУБНЕЙ НА 14-20</a:t>
            </a:r>
            <a:r>
              <a:rPr lang="ru-RU" b="1" dirty="0" smtClean="0"/>
              <a:t>%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2857488" y="4345552"/>
            <a:ext cx="5715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>
              <a:buFont typeface="Wingdings" pitchFamily="2" charset="2"/>
              <a:buChar char="ü"/>
            </a:pPr>
            <a:r>
              <a:rPr lang="ru-RU" b="1" dirty="0"/>
              <a:t>СРЕДНЕЕ ПОВЫШЕНИЕ УРОЖАЙНОСТИ – </a:t>
            </a:r>
            <a:r>
              <a:rPr lang="ru-RU" b="1" dirty="0" smtClean="0"/>
              <a:t>17%*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457330" y="6143644"/>
            <a:ext cx="495398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/>
              <a:t>* - прибавка по результатам производственных проверок в хозяйствах.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857488" y="1853975"/>
            <a:ext cx="57150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1950" indent="-361950">
              <a:buFont typeface="Wingdings" pitchFamily="2" charset="2"/>
              <a:buChar char="ü"/>
            </a:pPr>
            <a:r>
              <a:rPr lang="ru-RU" b="1" dirty="0"/>
              <a:t>ПОВЫШЕНИЕ СОДЕРЖАНИЯ </a:t>
            </a:r>
            <a:r>
              <a:rPr lang="ru-RU" b="1" dirty="0" smtClean="0"/>
              <a:t>ХЛОРОФИЛЛА </a:t>
            </a:r>
            <a:r>
              <a:rPr lang="ru-RU" b="1" dirty="0"/>
              <a:t>В ЛИСТЬЯХ ДО 36</a:t>
            </a:r>
            <a:r>
              <a:rPr lang="ru-RU" b="1" dirty="0" smtClean="0"/>
              <a:t>%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6572264" y="6324921"/>
            <a:ext cx="2428892" cy="461665"/>
          </a:xfrm>
          <a:prstGeom prst="rect">
            <a:avLst/>
          </a:prstGeom>
          <a:noFill/>
          <a:effectLst>
            <a:outerShdw blurRad="50800" dist="50800" dir="5400000" sx="2000" sy="2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b="1" dirty="0">
                <a:ln w="12700">
                  <a:noFill/>
                  <a:prstDash val="solid"/>
                </a:ln>
                <a:solidFill>
                  <a:srgbClr val="FF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8 (473) 228-60-60</a:t>
            </a:r>
            <a:endParaRPr lang="ru-RU" sz="2400" b="1" dirty="0">
              <a:ln w="12700">
                <a:noFill/>
                <a:prstDash val="solid"/>
              </a:ln>
              <a:solidFill>
                <a:srgbClr val="FF66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14282" y="6429396"/>
            <a:ext cx="6215106" cy="285752"/>
          </a:xfrm>
          <a:prstGeom prst="rect">
            <a:avLst/>
          </a:prstGeom>
          <a:gradFill>
            <a:gsLst>
              <a:gs pos="0">
                <a:srgbClr val="92D050"/>
              </a:gs>
              <a:gs pos="70000">
                <a:srgbClr val="9CB86E">
                  <a:alpha val="60000"/>
                </a:srgbClr>
              </a:gs>
              <a:gs pos="100000">
                <a:schemeClr val="bg1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12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8715404" y="214290"/>
            <a:ext cx="285752" cy="6072230"/>
          </a:xfrm>
          <a:prstGeom prst="rect">
            <a:avLst/>
          </a:prstGeom>
          <a:gradFill flip="none" rotWithShape="1">
            <a:gsLst>
              <a:gs pos="0">
                <a:srgbClr val="92D050"/>
              </a:gs>
              <a:gs pos="70000">
                <a:srgbClr val="9CB86E">
                  <a:alpha val="60000"/>
                </a:srgbClr>
              </a:gs>
              <a:gs pos="100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2" descr="D:\ЭкоПроект НТ\товарный знак\Окончательный вариант товарного знака 8 на 8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85729"/>
            <a:ext cx="1857388" cy="792982"/>
          </a:xfrm>
          <a:prstGeom prst="rect">
            <a:avLst/>
          </a:prstGeom>
          <a:noFill/>
        </p:spPr>
      </p:pic>
      <p:graphicFrame>
        <p:nvGraphicFramePr>
          <p:cNvPr id="51202" name="Object 2"/>
          <p:cNvGraphicFramePr>
            <a:graphicFrameLocks noChangeAspect="1"/>
          </p:cNvGraphicFramePr>
          <p:nvPr/>
        </p:nvGraphicFramePr>
        <p:xfrm>
          <a:off x="3071802" y="1500174"/>
          <a:ext cx="5574109" cy="4429156"/>
        </p:xfrm>
        <a:graphic>
          <a:graphicData uri="http://schemas.openxmlformats.org/presentationml/2006/ole">
            <p:oleObj spid="_x0000_s51206" name="Диаграмма" r:id="rId4" imgW="5324475" imgH="4048125" progId="">
              <p:embed/>
            </p:oleObj>
          </a:graphicData>
        </a:graphic>
      </p:graphicFrame>
      <p:sp>
        <p:nvSpPr>
          <p:cNvPr id="18" name="TextBox 17"/>
          <p:cNvSpPr txBox="1"/>
          <p:nvPr/>
        </p:nvSpPr>
        <p:spPr>
          <a:xfrm>
            <a:off x="2857488" y="607622"/>
            <a:ext cx="571504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 algn="ctr"/>
            <a:r>
              <a:rPr lang="ru-RU" sz="2600" b="1" dirty="0"/>
              <a:t>ПРОДУКТИВНОСТЬ С/Х КУЛЬТУР ОТ ПРИМЕНЕНИЯ СТИММУНОЛА ЕФ, %</a:t>
            </a:r>
            <a:endParaRPr lang="ru-RU" sz="2600" dirty="0"/>
          </a:p>
        </p:txBody>
      </p:sp>
      <p:pic>
        <p:nvPicPr>
          <p:cNvPr id="45057" name="Picture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43702" y="5844307"/>
            <a:ext cx="2000264" cy="585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4" name="TextBox 23"/>
          <p:cNvSpPr txBox="1"/>
          <p:nvPr/>
        </p:nvSpPr>
        <p:spPr>
          <a:xfrm>
            <a:off x="6572264" y="6324921"/>
            <a:ext cx="2428892" cy="461665"/>
          </a:xfrm>
          <a:prstGeom prst="rect">
            <a:avLst/>
          </a:prstGeom>
          <a:noFill/>
          <a:effectLst>
            <a:outerShdw blurRad="50800" dist="50800" dir="5400000" sx="2000" sy="2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b="1" dirty="0">
                <a:ln w="12700">
                  <a:noFill/>
                  <a:prstDash val="solid"/>
                </a:ln>
                <a:solidFill>
                  <a:srgbClr val="FF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8 (473) 228-60-60</a:t>
            </a:r>
            <a:endParaRPr lang="ru-RU" sz="2400" b="1" dirty="0">
              <a:ln w="12700">
                <a:noFill/>
                <a:prstDash val="solid"/>
              </a:ln>
              <a:solidFill>
                <a:srgbClr val="FF66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28596" y="1285860"/>
            <a:ext cx="2258473" cy="47435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Прямоугольник 9"/>
          <p:cNvSpPr/>
          <p:nvPr/>
        </p:nvSpPr>
        <p:spPr>
          <a:xfrm>
            <a:off x="214282" y="6429396"/>
            <a:ext cx="6215106" cy="285752"/>
          </a:xfrm>
          <a:prstGeom prst="rect">
            <a:avLst/>
          </a:prstGeom>
          <a:gradFill>
            <a:gsLst>
              <a:gs pos="0">
                <a:srgbClr val="92D050"/>
              </a:gs>
              <a:gs pos="70000">
                <a:srgbClr val="9CB86E">
                  <a:alpha val="60000"/>
                </a:srgbClr>
              </a:gs>
              <a:gs pos="100000">
                <a:schemeClr val="bg1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13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8715404" y="214290"/>
            <a:ext cx="285752" cy="6072230"/>
          </a:xfrm>
          <a:prstGeom prst="rect">
            <a:avLst/>
          </a:prstGeom>
          <a:gradFill flip="none" rotWithShape="1">
            <a:gsLst>
              <a:gs pos="0">
                <a:srgbClr val="92D050"/>
              </a:gs>
              <a:gs pos="70000">
                <a:srgbClr val="9CB86E">
                  <a:alpha val="60000"/>
                </a:srgbClr>
              </a:gs>
              <a:gs pos="100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2" descr="D:\ЭкоПроект НТ\товарный знак\Окончательный вариант товарного знака 8 на 8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85729"/>
            <a:ext cx="1857388" cy="792982"/>
          </a:xfrm>
          <a:prstGeom prst="rect">
            <a:avLst/>
          </a:prstGeom>
          <a:noFill/>
        </p:spPr>
      </p:pic>
      <p:pic>
        <p:nvPicPr>
          <p:cNvPr id="4505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3702" y="5844307"/>
            <a:ext cx="2000264" cy="585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1565336" y="173891"/>
            <a:ext cx="6929486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 algn="ctr"/>
            <a:r>
              <a:rPr lang="ru-RU" sz="2600" b="1" dirty="0"/>
              <a:t>РЕЗУЛЬТАТЫ ПРОИЗВОДСТВЕННОГО ПРИМЕНЕНИЯ СТИММУНОЛ ЕФ                         НА ОЗИМОЙ ПШЕНИЦЕ</a:t>
            </a:r>
            <a:endParaRPr lang="ru-RU" sz="2600" dirty="0"/>
          </a:p>
        </p:txBody>
      </p:sp>
      <p:sp>
        <p:nvSpPr>
          <p:cNvPr id="16" name="TextBox 15"/>
          <p:cNvSpPr txBox="1"/>
          <p:nvPr/>
        </p:nvSpPr>
        <p:spPr>
          <a:xfrm>
            <a:off x="6572264" y="6324921"/>
            <a:ext cx="2428892" cy="461665"/>
          </a:xfrm>
          <a:prstGeom prst="rect">
            <a:avLst/>
          </a:prstGeom>
          <a:noFill/>
          <a:effectLst>
            <a:outerShdw blurRad="50800" dist="50800" dir="5400000" sx="2000" sy="2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b="1" dirty="0">
                <a:ln w="12700">
                  <a:noFill/>
                  <a:prstDash val="solid"/>
                </a:ln>
                <a:solidFill>
                  <a:srgbClr val="FF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8 (473) 228-60-60</a:t>
            </a:r>
            <a:endParaRPr lang="ru-RU" sz="2400" b="1" dirty="0">
              <a:ln w="12700">
                <a:noFill/>
                <a:prstDash val="solid"/>
              </a:ln>
              <a:solidFill>
                <a:srgbClr val="FF66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14282" y="6429396"/>
            <a:ext cx="6215106" cy="285752"/>
          </a:xfrm>
          <a:prstGeom prst="rect">
            <a:avLst/>
          </a:prstGeom>
          <a:gradFill>
            <a:gsLst>
              <a:gs pos="0">
                <a:srgbClr val="92D050"/>
              </a:gs>
              <a:gs pos="70000">
                <a:srgbClr val="9CB86E">
                  <a:alpha val="60000"/>
                </a:srgbClr>
              </a:gs>
              <a:gs pos="100000">
                <a:schemeClr val="bg1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14</a:t>
            </a:r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9" name="Таблица 8"/>
          <p:cNvGraphicFramePr>
            <a:graphicFrameLocks noGrp="1"/>
          </p:cNvGraphicFramePr>
          <p:nvPr/>
        </p:nvGraphicFramePr>
        <p:xfrm>
          <a:off x="323528" y="1580996"/>
          <a:ext cx="8280921" cy="4296275"/>
        </p:xfrm>
        <a:graphic>
          <a:graphicData uri="http://schemas.openxmlformats.org/drawingml/2006/table">
            <a:tbl>
              <a:tblPr/>
              <a:tblGrid>
                <a:gridCol w="3994097"/>
                <a:gridCol w="1574222"/>
                <a:gridCol w="1356301"/>
                <a:gridCol w="1356301"/>
              </a:tblGrid>
              <a:tr h="490095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организация</a:t>
                      </a:r>
                    </a:p>
                  </a:txBody>
                  <a:tcPr marL="7189" marR="7189" marT="718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область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прибавка</a:t>
                      </a:r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, </a:t>
                      </a:r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ц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/га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% к контролю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41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ООО «</a:t>
                      </a:r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Пром-Инвест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»   (2013г.)</a:t>
                      </a:r>
                    </a:p>
                  </a:txBody>
                  <a:tcPr marL="7189" marR="7189" marT="718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rowSpan="9"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Воронежская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5,0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22,7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41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ООО «</a:t>
                      </a:r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Авангард-Агро-Воронеж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»   (2017г.) </a:t>
                      </a:r>
                    </a:p>
                  </a:txBody>
                  <a:tcPr marL="7189" marR="7189" marT="718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4,4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7,3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41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КФХ «Пивоваров»   (2014г.)</a:t>
                      </a:r>
                    </a:p>
                  </a:txBody>
                  <a:tcPr marL="7189" marR="7189" marT="718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3,1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10,6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41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ООО «Лозовое»   (2014г.)</a:t>
                      </a:r>
                    </a:p>
                  </a:txBody>
                  <a:tcPr marL="7189" marR="7189" marT="718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4,0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27,0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41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КХ «Луч»   (2015г.)</a:t>
                      </a:r>
                    </a:p>
                  </a:txBody>
                  <a:tcPr marL="7189" marR="7189" marT="718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8,0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28,6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4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КФХ Семенов И.А   (2018г.)</a:t>
                      </a:r>
                    </a:p>
                  </a:txBody>
                  <a:tcPr marL="7189" marR="7189" marT="718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4,8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15,4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414"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ЗАО "</a:t>
                      </a:r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Юдановские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 просторы)</a:t>
                      </a:r>
                    </a:p>
                  </a:txBody>
                  <a:tcPr marL="7189" marR="7189" marT="718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7,6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15,2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41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ЗАО «</a:t>
                      </a:r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Агро-Оскол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»   (2018г.)</a:t>
                      </a:r>
                    </a:p>
                  </a:txBody>
                  <a:tcPr marL="7189" marR="7189" marT="718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3,5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7,8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41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ООО «Содружество»   (2015г.)</a:t>
                      </a:r>
                    </a:p>
                  </a:txBody>
                  <a:tcPr marL="7189" marR="7189" marT="718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2,1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8,3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41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ООО "Луценково"   (2018г.)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Белгородская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2,4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6,9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212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ООО АГРОФИРМА «ЖЕРДЕВСКАЯ»   (2017г.)</a:t>
                      </a:r>
                    </a:p>
                  </a:txBody>
                  <a:tcPr marL="7189" marR="7189" marT="718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Тамбовская 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4,0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7,3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41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ЗАО «Нарышкино»   (2016г.)</a:t>
                      </a:r>
                    </a:p>
                  </a:txBody>
                  <a:tcPr marL="7189" marR="7189" marT="718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Тульская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14,6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21,5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7414"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ООО «Агро-С» (2015г.)</a:t>
                      </a:r>
                    </a:p>
                  </a:txBody>
                  <a:tcPr marL="7189" marR="7189" marT="7189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Рязанская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6,7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16,5</a:t>
                      </a:r>
                    </a:p>
                  </a:txBody>
                  <a:tcPr marL="7189" marR="7189" marT="7189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8715404" y="214290"/>
            <a:ext cx="285752" cy="6072230"/>
          </a:xfrm>
          <a:prstGeom prst="rect">
            <a:avLst/>
          </a:prstGeom>
          <a:gradFill flip="none" rotWithShape="1">
            <a:gsLst>
              <a:gs pos="0">
                <a:srgbClr val="92D050"/>
              </a:gs>
              <a:gs pos="70000">
                <a:srgbClr val="9CB86E">
                  <a:alpha val="60000"/>
                </a:srgbClr>
              </a:gs>
              <a:gs pos="100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2" descr="D:\ЭкоПроект НТ\товарный знак\Окончательный вариант товарного знака 8 на 8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85729"/>
            <a:ext cx="1857388" cy="792982"/>
          </a:xfrm>
          <a:prstGeom prst="rect">
            <a:avLst/>
          </a:prstGeom>
          <a:noFill/>
        </p:spPr>
      </p:pic>
      <p:pic>
        <p:nvPicPr>
          <p:cNvPr id="4505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3702" y="5844307"/>
            <a:ext cx="2000264" cy="585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1643042" y="421826"/>
            <a:ext cx="692948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 algn="ctr"/>
            <a:r>
              <a:rPr lang="ru-RU" sz="2600" b="1" dirty="0"/>
              <a:t>РЕЗУЛЬТАТЫ ПРОИЗВОДСТВЕННОГО ПРИМЕНЕНИЯ СТИММУНОЛ ЕФ</a:t>
            </a:r>
            <a:endParaRPr lang="ru-RU" sz="2600" dirty="0"/>
          </a:p>
        </p:txBody>
      </p:sp>
      <p:sp>
        <p:nvSpPr>
          <p:cNvPr id="16" name="TextBox 15"/>
          <p:cNvSpPr txBox="1"/>
          <p:nvPr/>
        </p:nvSpPr>
        <p:spPr>
          <a:xfrm>
            <a:off x="6572264" y="6324921"/>
            <a:ext cx="2428892" cy="461665"/>
          </a:xfrm>
          <a:prstGeom prst="rect">
            <a:avLst/>
          </a:prstGeom>
          <a:noFill/>
          <a:effectLst>
            <a:outerShdw blurRad="50800" dist="50800" dir="5400000" sx="2000" sy="2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b="1" dirty="0">
                <a:ln w="12700">
                  <a:noFill/>
                  <a:prstDash val="solid"/>
                </a:ln>
                <a:solidFill>
                  <a:srgbClr val="FF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8 (473) 228-60-60</a:t>
            </a:r>
            <a:endParaRPr lang="ru-RU" sz="2400" b="1" dirty="0">
              <a:ln w="12700">
                <a:noFill/>
                <a:prstDash val="solid"/>
              </a:ln>
              <a:solidFill>
                <a:srgbClr val="FF66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17" name="Таблица 16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418654058"/>
              </p:ext>
            </p:extLst>
          </p:nvPr>
        </p:nvGraphicFramePr>
        <p:xfrm>
          <a:off x="285721" y="1500179"/>
          <a:ext cx="8358245" cy="4349210"/>
        </p:xfrm>
        <a:graphic>
          <a:graphicData uri="http://schemas.openxmlformats.org/drawingml/2006/table">
            <a:tbl>
              <a:tblPr/>
              <a:tblGrid>
                <a:gridCol w="92869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71477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42876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4300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43008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54877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Культура</a:t>
                      </a:r>
                    </a:p>
                  </a:txBody>
                  <a:tcPr marL="6096" marR="6096" marT="609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Предприятия АПК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Область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Прибавка, ц/га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% к контролю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57898">
                <a:tc rowSpan="5"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Соя</a:t>
                      </a:r>
                    </a:p>
                  </a:txBody>
                  <a:tcPr marL="6096" marR="6096" marT="609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 ООО «Землемер </a:t>
                      </a:r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Агро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»   (2015г.)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Воронежская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1,2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6,2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578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 ООО «ЦЧАПК ф. </a:t>
                      </a:r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Левашовка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»   (2016г.)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2,7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10,3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578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 ООО "</a:t>
                      </a:r>
                      <a:r>
                        <a:rPr lang="ru-RU" sz="1600" b="1" i="0" u="none" strike="noStrike" dirty="0" err="1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Сагуны-Агро</a:t>
                      </a:r>
                      <a:r>
                        <a:rPr lang="ru-RU" sz="1600" b="1" i="0" u="none" strike="noStrike" dirty="0">
                          <a:solidFill>
                            <a:schemeClr val="tx1"/>
                          </a:solidFill>
                          <a:latin typeface="Calibri" pitchFamily="34" charset="0"/>
                          <a:cs typeface="Calibri" pitchFamily="34" charset="0"/>
                        </a:rPr>
                        <a:t>"   (2018г.)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3,9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30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44347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 ООО «</a:t>
                      </a:r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Луценково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»   (2018г.)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Белгородская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2,3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15,4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578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 ООО «ЛТ </a:t>
                      </a:r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Агро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»   (2016г.)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Липецкая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2,8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16,3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430845">
                <a:tc rowSpan="5"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Сахарная свекла </a:t>
                      </a:r>
                    </a:p>
                  </a:txBody>
                  <a:tcPr marL="6096" marR="6096" marT="609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 ООО АГРОФИРМА «ЖЕРДЕВСКАЯ» (2017г.)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Тамбовская 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91.3 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15,9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578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 ООО «</a:t>
                      </a:r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Сельхозинвест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»   (2014г.)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Орловская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64,4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18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578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 ООО «Нива»   (2016г.)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Воронежская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73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13,2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578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 ООО «им. Куйбышева»   (2017г.)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74,7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17,7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578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 ООО «ЦЧАПК ф. </a:t>
                      </a:r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Левашовка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»   (2016г.)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41,2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7,7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214282" y="6429396"/>
            <a:ext cx="6215106" cy="285752"/>
          </a:xfrm>
          <a:prstGeom prst="rect">
            <a:avLst/>
          </a:prstGeom>
          <a:gradFill>
            <a:gsLst>
              <a:gs pos="0">
                <a:srgbClr val="92D050"/>
              </a:gs>
              <a:gs pos="70000">
                <a:srgbClr val="9CB86E">
                  <a:alpha val="60000"/>
                </a:srgbClr>
              </a:gs>
              <a:gs pos="100000">
                <a:schemeClr val="bg1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15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8715404" y="214290"/>
            <a:ext cx="285752" cy="6072230"/>
          </a:xfrm>
          <a:prstGeom prst="rect">
            <a:avLst/>
          </a:prstGeom>
          <a:gradFill flip="none" rotWithShape="1">
            <a:gsLst>
              <a:gs pos="0">
                <a:srgbClr val="92D050"/>
              </a:gs>
              <a:gs pos="70000">
                <a:srgbClr val="9CB86E">
                  <a:alpha val="60000"/>
                </a:srgbClr>
              </a:gs>
              <a:gs pos="100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2" descr="D:\ЭкоПроект НТ\товарный знак\Окончательный вариант товарного знака 8 на 8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85729"/>
            <a:ext cx="1857388" cy="792982"/>
          </a:xfrm>
          <a:prstGeom prst="rect">
            <a:avLst/>
          </a:prstGeom>
          <a:noFill/>
        </p:spPr>
      </p:pic>
      <p:pic>
        <p:nvPicPr>
          <p:cNvPr id="4505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3702" y="5844307"/>
            <a:ext cx="2000264" cy="585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1571603" y="192320"/>
            <a:ext cx="6929486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 algn="ctr"/>
            <a:r>
              <a:rPr lang="ru-RU" sz="2600" b="1" dirty="0"/>
              <a:t>РЕЗУЛЬТАТЫ ПРОИЗВОДСТВЕННОГО ПРИМЕНЕНИЯ СТИММУНОЛ ЕФ</a:t>
            </a:r>
            <a:endParaRPr lang="ru-RU" sz="2600" dirty="0"/>
          </a:p>
        </p:txBody>
      </p:sp>
      <p:sp>
        <p:nvSpPr>
          <p:cNvPr id="16" name="TextBox 15"/>
          <p:cNvSpPr txBox="1"/>
          <p:nvPr/>
        </p:nvSpPr>
        <p:spPr>
          <a:xfrm>
            <a:off x="6572264" y="6324921"/>
            <a:ext cx="2428892" cy="461665"/>
          </a:xfrm>
          <a:prstGeom prst="rect">
            <a:avLst/>
          </a:prstGeom>
          <a:noFill/>
          <a:effectLst>
            <a:outerShdw blurRad="50800" dist="50800" dir="5400000" sx="2000" sy="2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b="1" dirty="0">
                <a:ln w="12700">
                  <a:noFill/>
                  <a:prstDash val="solid"/>
                </a:ln>
                <a:solidFill>
                  <a:srgbClr val="FF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8 (473) 228-60-60</a:t>
            </a:r>
            <a:endParaRPr lang="ru-RU" sz="2400" b="1" dirty="0">
              <a:ln w="12700">
                <a:noFill/>
                <a:prstDash val="solid"/>
              </a:ln>
              <a:solidFill>
                <a:srgbClr val="FF66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graphicFrame>
        <p:nvGraphicFramePr>
          <p:cNvPr id="13" name="Таблица 1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639395998"/>
              </p:ext>
            </p:extLst>
          </p:nvPr>
        </p:nvGraphicFramePr>
        <p:xfrm>
          <a:off x="285720" y="1172120"/>
          <a:ext cx="8358246" cy="4538097"/>
        </p:xfrm>
        <a:graphic>
          <a:graphicData uri="http://schemas.openxmlformats.org/drawingml/2006/table">
            <a:tbl>
              <a:tblPr/>
              <a:tblGrid>
                <a:gridCol w="147796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07429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4329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68663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94034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4155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культура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96" marR="6096" marT="609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предприятия 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АПК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область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прибавка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, ц/га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% к контролю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79449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Яровой ячмень</a:t>
                      </a:r>
                    </a:p>
                  </a:txBody>
                  <a:tcPr marL="6096" marR="6096" marT="609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 ООО «</a:t>
                      </a:r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Луценково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»   (2018г.)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Белгородская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5,3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16,7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523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 ООО «</a:t>
                      </a:r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Агро-С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»   (2015г.)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Рязанская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10,8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28,2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5234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Кукуруза</a:t>
                      </a:r>
                    </a:p>
                  </a:txBody>
                  <a:tcPr marL="6096" marR="6096" marT="609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 КФХ «Пивоваров»   (2014г.)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Воронежская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3,1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10,6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523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 ООО «</a:t>
                      </a:r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Луценково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»   (2018г.)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Белгородская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7,4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17,2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1558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Подсолнечник</a:t>
                      </a:r>
                    </a:p>
                  </a:txBody>
                  <a:tcPr marL="6096" marR="6096" marT="609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 ООО «</a:t>
                      </a:r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Авангард-Агро-Воронеж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» (2017г.) 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Воронежская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2,16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11,8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5234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Лен</a:t>
                      </a:r>
                    </a:p>
                  </a:txBody>
                  <a:tcPr marL="6096" marR="6096" marT="609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 КФХ «Оксана»   (2014г.)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Воронежская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0,31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7,7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523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 КФХ Семенов И.А   (2018г.)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1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8,6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5234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Яровой рапс</a:t>
                      </a:r>
                    </a:p>
                  </a:txBody>
                  <a:tcPr marL="6096" marR="6096" marT="609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 ООО «</a:t>
                      </a:r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Агро-С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»   (2015г.)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Рязанская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0,6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8,3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523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 ООО «</a:t>
                      </a:r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Лебедянское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»   (2016г.)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Липецкая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1,3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5,2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52344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Картофель</a:t>
                      </a:r>
                    </a:p>
                  </a:txBody>
                  <a:tcPr marL="6096" marR="6096" marT="609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 ООО «Гермес </a:t>
                      </a:r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Агро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»   (2012г.)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Воронежская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27,6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13,8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52344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 КФХ «</a:t>
                      </a:r>
                      <a:r>
                        <a:rPr lang="ru-RU" sz="1600" b="1" i="0" u="none" strike="noStrike" dirty="0" err="1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Абасов</a:t>
                      </a:r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»   (2013г.)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15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600" b="1" i="0" u="none" strike="noStrike" dirty="0">
                          <a:solidFill>
                            <a:srgbClr val="000000"/>
                          </a:solidFill>
                          <a:latin typeface="Calibri" pitchFamily="34" charset="0"/>
                          <a:cs typeface="Calibri" pitchFamily="34" charset="0"/>
                        </a:rPr>
                        <a:t>20,2</a:t>
                      </a:r>
                    </a:p>
                  </a:txBody>
                  <a:tcPr marL="6096" marR="6096" marT="6096" marB="0" anchor="ctr">
                    <a:lnL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2" name="Прямоугольник 11"/>
          <p:cNvSpPr/>
          <p:nvPr/>
        </p:nvSpPr>
        <p:spPr>
          <a:xfrm>
            <a:off x="214282" y="6429396"/>
            <a:ext cx="6215106" cy="285752"/>
          </a:xfrm>
          <a:prstGeom prst="rect">
            <a:avLst/>
          </a:prstGeom>
          <a:gradFill>
            <a:gsLst>
              <a:gs pos="0">
                <a:srgbClr val="92D050"/>
              </a:gs>
              <a:gs pos="70000">
                <a:srgbClr val="9CB86E">
                  <a:alpha val="60000"/>
                </a:srgbClr>
              </a:gs>
              <a:gs pos="100000">
                <a:schemeClr val="bg1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16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Рисунок 18" descr="москва +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643702" y="4714884"/>
            <a:ext cx="1151001" cy="1143008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8715404" y="214290"/>
            <a:ext cx="285752" cy="6072230"/>
          </a:xfrm>
          <a:prstGeom prst="rect">
            <a:avLst/>
          </a:prstGeom>
          <a:gradFill flip="none" rotWithShape="1">
            <a:gsLst>
              <a:gs pos="0">
                <a:srgbClr val="92D050"/>
              </a:gs>
              <a:gs pos="70000">
                <a:srgbClr val="9CB86E">
                  <a:alpha val="60000"/>
                </a:srgbClr>
              </a:gs>
              <a:gs pos="100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2" descr="D:\ЭкоПроект НТ\товарный знак\Окончательный вариант товарного знака 8 на 8.T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85729"/>
            <a:ext cx="1857388" cy="792982"/>
          </a:xfrm>
          <a:prstGeom prst="rect">
            <a:avLst/>
          </a:prstGeom>
          <a:noFill/>
        </p:spPr>
      </p:pic>
      <p:pic>
        <p:nvPicPr>
          <p:cNvPr id="45057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43702" y="5844307"/>
            <a:ext cx="2000264" cy="585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TextBox 9"/>
          <p:cNvSpPr txBox="1"/>
          <p:nvPr/>
        </p:nvSpPr>
        <p:spPr>
          <a:xfrm>
            <a:off x="1643042" y="421826"/>
            <a:ext cx="6929486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350" indent="-6350" algn="ctr"/>
            <a:r>
              <a:rPr lang="ru-RU" sz="2600" b="1" dirty="0"/>
              <a:t>ДОСТИЖЕНИЯ / НАГРАДЫ</a:t>
            </a:r>
            <a:endParaRPr lang="ru-RU" sz="2600" dirty="0"/>
          </a:p>
        </p:txBody>
      </p:sp>
      <p:sp>
        <p:nvSpPr>
          <p:cNvPr id="16" name="TextBox 15"/>
          <p:cNvSpPr txBox="1"/>
          <p:nvPr/>
        </p:nvSpPr>
        <p:spPr>
          <a:xfrm>
            <a:off x="6572264" y="6324921"/>
            <a:ext cx="2428892" cy="461665"/>
          </a:xfrm>
          <a:prstGeom prst="rect">
            <a:avLst/>
          </a:prstGeom>
          <a:noFill/>
          <a:effectLst>
            <a:outerShdw blurRad="50800" dist="50800" dir="5400000" sx="2000" sy="2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b="1" dirty="0">
                <a:ln w="12700">
                  <a:noFill/>
                  <a:prstDash val="solid"/>
                </a:ln>
                <a:solidFill>
                  <a:srgbClr val="FF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8 (473) 228-60-60</a:t>
            </a:r>
            <a:endParaRPr lang="ru-RU" sz="2400" b="1" dirty="0">
              <a:ln w="12700">
                <a:noFill/>
                <a:prstDash val="solid"/>
              </a:ln>
              <a:solidFill>
                <a:srgbClr val="FF66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13" name="Рисунок 12" descr="воронеж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85786" y="1500174"/>
            <a:ext cx="2129406" cy="3041243"/>
          </a:xfrm>
          <a:prstGeom prst="rect">
            <a:avLst/>
          </a:prstGeom>
        </p:spPr>
      </p:pic>
      <p:pic>
        <p:nvPicPr>
          <p:cNvPr id="14" name="Рисунок 13" descr="питер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428992" y="1500174"/>
            <a:ext cx="2143140" cy="3058059"/>
          </a:xfrm>
          <a:prstGeom prst="rect">
            <a:avLst/>
          </a:prstGeom>
        </p:spPr>
      </p:pic>
      <p:pic>
        <p:nvPicPr>
          <p:cNvPr id="15" name="Рисунок 14" descr="москва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65539" y="1500174"/>
            <a:ext cx="2292675" cy="3083861"/>
          </a:xfrm>
          <a:prstGeom prst="rect">
            <a:avLst/>
          </a:prstGeom>
        </p:spPr>
      </p:pic>
      <p:pic>
        <p:nvPicPr>
          <p:cNvPr id="17" name="Рисунок 16" descr="воронеж +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285852" y="4714884"/>
            <a:ext cx="1140349" cy="1143008"/>
          </a:xfrm>
          <a:prstGeom prst="rect">
            <a:avLst/>
          </a:prstGeom>
        </p:spPr>
      </p:pic>
      <p:pic>
        <p:nvPicPr>
          <p:cNvPr id="18" name="Рисунок 17" descr="питер +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857620" y="4714884"/>
            <a:ext cx="1143008" cy="1143008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214282" y="6429396"/>
            <a:ext cx="6215106" cy="285752"/>
          </a:xfrm>
          <a:prstGeom prst="rect">
            <a:avLst/>
          </a:prstGeom>
          <a:gradFill>
            <a:gsLst>
              <a:gs pos="0">
                <a:srgbClr val="92D050"/>
              </a:gs>
              <a:gs pos="70000">
                <a:srgbClr val="9CB86E">
                  <a:alpha val="60000"/>
                </a:srgbClr>
              </a:gs>
              <a:gs pos="100000">
                <a:schemeClr val="bg1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17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8715404" y="214290"/>
            <a:ext cx="285752" cy="6072230"/>
          </a:xfrm>
          <a:prstGeom prst="rect">
            <a:avLst/>
          </a:prstGeom>
          <a:gradFill flip="none" rotWithShape="1">
            <a:gsLst>
              <a:gs pos="0">
                <a:srgbClr val="92D050"/>
              </a:gs>
              <a:gs pos="70000">
                <a:srgbClr val="9CB86E">
                  <a:alpha val="60000"/>
                </a:srgbClr>
              </a:gs>
              <a:gs pos="100000">
                <a:schemeClr val="bg1"/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Picture 2" descr="D:\ЭкоПроект НТ\товарный знак\Окончательный вариант товарного знака 8 на 8.T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57687" y="1000108"/>
            <a:ext cx="6228957" cy="2659353"/>
          </a:xfrm>
          <a:prstGeom prst="rect">
            <a:avLst/>
          </a:prstGeom>
          <a:noFill/>
        </p:spPr>
      </p:pic>
      <p:pic>
        <p:nvPicPr>
          <p:cNvPr id="4505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3702" y="5844307"/>
            <a:ext cx="2000264" cy="5850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6" name="TextBox 15"/>
          <p:cNvSpPr txBox="1"/>
          <p:nvPr/>
        </p:nvSpPr>
        <p:spPr>
          <a:xfrm>
            <a:off x="6572264" y="6324921"/>
            <a:ext cx="2428892" cy="461665"/>
          </a:xfrm>
          <a:prstGeom prst="rect">
            <a:avLst/>
          </a:prstGeom>
          <a:noFill/>
          <a:effectLst>
            <a:outerShdw blurRad="50800" dist="50800" dir="5400000" sx="2000" sy="2000" algn="ctr" rotWithShape="0">
              <a:srgbClr val="000000">
                <a:alpha val="43137"/>
              </a:srgb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b="1" dirty="0">
                <a:ln w="12700">
                  <a:noFill/>
                  <a:prstDash val="solid"/>
                </a:ln>
                <a:solidFill>
                  <a:srgbClr val="FF66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8 (473) 228-60-60</a:t>
            </a:r>
            <a:endParaRPr lang="ru-RU" sz="2400" b="1" dirty="0">
              <a:ln w="12700">
                <a:noFill/>
                <a:prstDash val="solid"/>
              </a:ln>
              <a:solidFill>
                <a:srgbClr val="FF66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357158" y="3743413"/>
            <a:ext cx="8143932" cy="1754326"/>
          </a:xfrm>
          <a:prstGeom prst="rect">
            <a:avLst/>
          </a:prstGeom>
          <a:noFill/>
          <a:ln w="0"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С наукой к </a:t>
            </a:r>
            <a:r>
              <a:rPr lang="ru-RU" sz="5400" b="1" cap="none" spc="0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высоким </a:t>
            </a:r>
            <a:r>
              <a:rPr lang="ru-RU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урожаям</a:t>
            </a:r>
            <a:r>
              <a:rPr lang="ru-RU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accent3">
                    <a:lumMod val="7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  <a:endParaRPr lang="ru-RU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accent3">
                  <a:lumMod val="7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4282" y="6429396"/>
            <a:ext cx="6215106" cy="285752"/>
          </a:xfrm>
          <a:prstGeom prst="rect">
            <a:avLst/>
          </a:prstGeom>
          <a:gradFill>
            <a:gsLst>
              <a:gs pos="0">
                <a:srgbClr val="92D050"/>
              </a:gs>
              <a:gs pos="70000">
                <a:srgbClr val="9CB86E">
                  <a:alpha val="60000"/>
                </a:srgbClr>
              </a:gs>
              <a:gs pos="100000">
                <a:schemeClr val="bg1"/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b="1" dirty="0" smtClean="0">
                <a:solidFill>
                  <a:schemeClr val="tx1"/>
                </a:solidFill>
              </a:rPr>
              <a:t>18</a:t>
            </a:r>
            <a:endParaRPr lang="ru-RU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5431</TotalTime>
  <Words>983</Words>
  <Application>Microsoft Office PowerPoint</Application>
  <PresentationFormat>Экран (4:3)</PresentationFormat>
  <Paragraphs>273</Paragraphs>
  <Slides>18</Slides>
  <Notes>1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20" baseType="lpstr">
      <vt:lpstr>Тема Office</vt:lpstr>
      <vt:lpstr>Диаграмма</vt:lpstr>
      <vt:lpstr>ФГБНУ «ВСЕРОССИЙСКИЙ НАУЧНО- ИССЛЕДОВАТЕЛЬСКИЙ ИНСТИТУТ ЗАЩИТЫ РАСТЕНИЙ»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</vt:vector>
  </TitlesOfParts>
  <Company>WolfishLair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Полифункциональный биостимулятор иммунитета и продуктивности растений  нового поколения Стиммунол ЕФ</dc:title>
  <dc:creator>Татьяна Рябчинская</dc:creator>
  <cp:lastModifiedBy>D!akov RePack</cp:lastModifiedBy>
  <cp:revision>308</cp:revision>
  <dcterms:created xsi:type="dcterms:W3CDTF">2016-09-19T05:50:49Z</dcterms:created>
  <dcterms:modified xsi:type="dcterms:W3CDTF">2018-12-27T07:37:45Z</dcterms:modified>
</cp:coreProperties>
</file>